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64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4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7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17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8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4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5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2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94F8-7E36-4FB1-B878-4A19D4281087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F307-056E-4E19-80F0-151AC4E8E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9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253508" y="1268290"/>
            <a:ext cx="1963579" cy="1177410"/>
            <a:chOff x="1263501" y="1578166"/>
            <a:chExt cx="2864277" cy="156052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t="20348" b="13551"/>
            <a:stretch/>
          </p:blipFill>
          <p:spPr>
            <a:xfrm>
              <a:off x="1306631" y="1578166"/>
              <a:ext cx="2747168" cy="1209637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263501" y="2766096"/>
              <a:ext cx="2864277" cy="37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アウトランダー</a:t>
              </a:r>
              <a:r>
                <a:rPr lang="en-US" altLang="ja-JP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PHEV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259148" y="1244396"/>
            <a:ext cx="2493726" cy="1213967"/>
            <a:chOff x="4313539" y="1559218"/>
            <a:chExt cx="3812047" cy="1487037"/>
          </a:xfrm>
        </p:grpSpPr>
        <p:pic>
          <p:nvPicPr>
            <p:cNvPr id="1028" name="Picture 4" descr="https://www.mitsubishi-motors.co.jp/assets/img/car/eclipse_cross_phev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92" b="11442"/>
            <a:stretch/>
          </p:blipFill>
          <p:spPr bwMode="auto">
            <a:xfrm>
              <a:off x="4774756" y="1559218"/>
              <a:ext cx="2588718" cy="119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313539" y="2697839"/>
              <a:ext cx="3812047" cy="34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エクリプス クロス</a:t>
              </a:r>
              <a:r>
                <a:rPr lang="en-US" altLang="ja-JP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PHEV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374128" y="3627218"/>
            <a:ext cx="2204173" cy="1140041"/>
            <a:chOff x="8194939" y="1470713"/>
            <a:chExt cx="2861966" cy="1546054"/>
          </a:xfrm>
        </p:grpSpPr>
        <p:pic>
          <p:nvPicPr>
            <p:cNvPr id="1030" name="Picture 6" descr="https://www.mitsubishi-motors.co.jp/assets/img/car/ek_x_ev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7" b="11537"/>
            <a:stretch/>
          </p:blipFill>
          <p:spPr bwMode="auto">
            <a:xfrm>
              <a:off x="8264701" y="1470713"/>
              <a:ext cx="2685117" cy="128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8194939" y="2636442"/>
              <a:ext cx="2861966" cy="38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err="1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eK</a:t>
              </a:r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クロス </a:t>
              </a:r>
              <a:r>
                <a:rPr lang="en-US" altLang="ja-JP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EV</a:t>
              </a: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0" y="6501784"/>
            <a:ext cx="9906000" cy="382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MMC OFFICE" panose="00000500000000000000" pitchFamily="2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442455" y="6532378"/>
            <a:ext cx="3495671" cy="38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〇〇三菱</a:t>
            </a:r>
            <a:r>
              <a:rPr lang="ja-JP" altLang="en-US" sz="1400" b="1" dirty="0">
                <a:latin typeface="MMC OFFICE" panose="00000500000000000000" pitchFamily="2" charset="0"/>
                <a:ea typeface="ヒラギノ角ゴ StdN W8" panose="020B0800000000000000" pitchFamily="34" charset="-128"/>
              </a:rPr>
              <a:t>自動車販売株式会社</a:t>
            </a:r>
            <a:endParaRPr lang="en-US" altLang="ja-JP" sz="1400" b="1" dirty="0">
              <a:latin typeface="MMC OFFICE" panose="00000500000000000000" pitchFamily="2" charset="0"/>
              <a:ea typeface="ヒラギノ角ゴ StdN W8" panose="020B0800000000000000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872" y="1244396"/>
            <a:ext cx="451440" cy="4607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MMC OFFICE" panose="00000500000000000000" pitchFamily="2" charset="0"/>
                <a:ea typeface="ヒラギノ角ゴ StdN W8" panose="020B0800000000000000" pitchFamily="34" charset="-128"/>
              </a:rPr>
              <a:t>対象車種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966981"/>
            <a:ext cx="9906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●保険料、税金（除く消費税）、登録などに伴う費用、リサイクル費用は別途ご負担いただきます。●お支払い回数は、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36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回（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3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年払い）、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48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回（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4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年払い）、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60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回（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5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年払い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）、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※72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回（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6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年払い）、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※84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回（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7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年払い）の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中からお選びいただけます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。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※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一部車種のみ 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●契約走行距離は、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1,000km/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月、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1,500km/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月の中からお選びいただけます。●最終回のお支払い額（＝残価）は車種（グレード）、お支払回数、契約走行距離により異なります。●ご利用の際は所定の審査があります。審査結果によってはやむを得ずお取扱いできない場合があります。●本クレジット商品の取扱は予告なく終了する場合があります。 </a:t>
            </a:r>
            <a:endParaRPr kumimoji="1" lang="en-US" altLang="ja-JP" sz="800" b="1" dirty="0" smtClean="0">
              <a:latin typeface="MMC OFFICE" panose="00000500000000000000" pitchFamily="2" charset="0"/>
              <a:ea typeface="ヒラギノ角ゴ Std W4" panose="020B0400000000000000" pitchFamily="34" charset="-128"/>
            </a:endParaRPr>
          </a:p>
          <a:p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●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詳しくは販売会社営業スタッフまでお問い合わせください。</a:t>
            </a:r>
            <a:r>
              <a:rPr kumimoji="1" lang="en-US" altLang="ja-JP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(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このチラシの内容は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2024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年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1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月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現在のものです</a:t>
            </a:r>
            <a:r>
              <a:rPr kumimoji="1" lang="ja-JP" altLang="en-US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。本キャンペーン</a:t>
            </a:r>
            <a:r>
              <a:rPr kumimoji="1" lang="ja-JP" altLang="en-US" sz="800" b="1" dirty="0">
                <a:latin typeface="MMC OFFICE" panose="00000500000000000000" pitchFamily="2" charset="0"/>
                <a:ea typeface="ヒラギノ角ゴ Std W4" panose="020B0400000000000000" pitchFamily="34" charset="-128"/>
              </a:rPr>
              <a:t>は予告なく終了する場合があります。</a:t>
            </a:r>
            <a:r>
              <a:rPr kumimoji="1" lang="en-US" altLang="ja-JP" sz="800" b="1" dirty="0" smtClean="0">
                <a:latin typeface="MMC OFFICE" panose="00000500000000000000" pitchFamily="2" charset="0"/>
                <a:ea typeface="ヒラギノ角ゴ Std W4" panose="020B0400000000000000" pitchFamily="34" charset="-128"/>
              </a:rPr>
              <a:t>)</a:t>
            </a:r>
            <a:endParaRPr kumimoji="1" lang="ja-JP" altLang="en-US" sz="800" b="1" dirty="0">
              <a:latin typeface="MMC OFFICE" panose="00000500000000000000" pitchFamily="2" charset="0"/>
              <a:ea typeface="ヒラギノ角ゴ Std W4" panose="020B0400000000000000" pitchFamily="34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931057" y="3556635"/>
            <a:ext cx="2517656" cy="1364829"/>
            <a:chOff x="738687" y="2145384"/>
            <a:chExt cx="2864277" cy="1428205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2" t="15961" r="18156"/>
            <a:stretch/>
          </p:blipFill>
          <p:spPr>
            <a:xfrm>
              <a:off x="1108118" y="2145384"/>
              <a:ext cx="2057522" cy="1428205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738687" y="3179035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デリカミニ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954311" y="2403664"/>
            <a:ext cx="2526043" cy="1236465"/>
            <a:chOff x="3985115" y="2219804"/>
            <a:chExt cx="2864277" cy="128977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6924" y="2219804"/>
              <a:ext cx="2126358" cy="985656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3985115" y="3201802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デリカ　</a:t>
              </a:r>
              <a:r>
                <a:rPr lang="en-US" altLang="ja-JP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D:5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4085917" y="2435672"/>
            <a:ext cx="2630993" cy="1257290"/>
            <a:chOff x="6925513" y="2143619"/>
            <a:chExt cx="2864277" cy="131238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64" b="96575" l="1250" r="100000">
                          <a14:foregroundMark x1="14583" y1="50685" x2="20417" y2="52055"/>
                          <a14:foregroundMark x1="16667" y1="44521" x2="16667" y2="44521"/>
                          <a14:foregroundMark x1="15833" y1="41096" x2="13333" y2="41096"/>
                          <a14:foregroundMark x1="9583" y1="40411" x2="9583" y2="40411"/>
                          <a14:foregroundMark x1="9583" y1="41781" x2="9583" y2="41781"/>
                          <a14:foregroundMark x1="5000" y1="50685" x2="5000" y2="50685"/>
                          <a14:foregroundMark x1="5000" y1="63699" x2="5000" y2="63699"/>
                          <a14:foregroundMark x1="4583" y1="63014" x2="4583" y2="63014"/>
                          <a14:foregroundMark x1="25833" y1="50000" x2="25833" y2="50000"/>
                          <a14:foregroundMark x1="25833" y1="58219" x2="25833" y2="58219"/>
                          <a14:foregroundMark x1="20000" y1="58219" x2="20000" y2="58219"/>
                          <a14:foregroundMark x1="20833" y1="56164" x2="20833" y2="56164"/>
                          <a14:foregroundMark x1="95833" y1="56849" x2="95833" y2="56849"/>
                          <a14:foregroundMark x1="96250" y1="61644" x2="96250" y2="61644"/>
                          <a14:foregroundMark x1="96250" y1="67123" x2="96250" y2="67123"/>
                          <a14:foregroundMark x1="95417" y1="74658" x2="95417" y2="74658"/>
                          <a14:foregroundMark x1="93750" y1="76712" x2="93750" y2="76712"/>
                          <a14:foregroundMark x1="98333" y1="68493" x2="98333" y2="68493"/>
                          <a14:foregroundMark x1="69583" y1="12329" x2="69583" y2="12329"/>
                          <a14:foregroundMark x1="65000" y1="10959" x2="65000" y2="10959"/>
                          <a14:foregroundMark x1="65000" y1="10959" x2="63333" y2="10959"/>
                          <a14:foregroundMark x1="57500" y1="10274" x2="52917" y2="8904"/>
                          <a14:foregroundMark x1="52500" y1="8904" x2="49583" y2="8219"/>
                          <a14:foregroundMark x1="41667" y1="8219" x2="40417" y2="8904"/>
                          <a14:foregroundMark x1="31667" y1="11644" x2="31667" y2="11644"/>
                          <a14:foregroundMark x1="31667" y1="11644" x2="32083" y2="11644"/>
                          <a14:foregroundMark x1="30833" y1="13014" x2="65833" y2="11644"/>
                          <a14:foregroundMark x1="70000" y1="10959" x2="82500" y2="10959"/>
                          <a14:foregroundMark x1="50833" y1="8219" x2="71250" y2="8219"/>
                          <a14:foregroundMark x1="70417" y1="9589" x2="82500" y2="9589"/>
                          <a14:foregroundMark x1="70417" y1="8904" x2="83333" y2="10274"/>
                          <a14:foregroundMark x1="84583" y1="11644" x2="92917" y2="13014"/>
                          <a14:foregroundMark x1="84167" y1="9589" x2="94167" y2="8219"/>
                          <a14:foregroundMark x1="95000" y1="9589" x2="97500" y2="42466"/>
                          <a14:foregroundMark x1="40000" y1="6164" x2="30000" y2="102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0823" y="2143619"/>
              <a:ext cx="1729353" cy="1052023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6925513" y="3148223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デリカ　</a:t>
              </a:r>
              <a:r>
                <a:rPr lang="en-US" altLang="ja-JP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D:2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4209907" y="4716106"/>
            <a:ext cx="2472847" cy="1255152"/>
            <a:chOff x="4021193" y="3420461"/>
            <a:chExt cx="2864277" cy="1397159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6" b="97287" l="270" r="9838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1629" y="3420461"/>
              <a:ext cx="1629728" cy="1133342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4021193" y="4509843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err="1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e</a:t>
              </a:r>
              <a:r>
                <a:rPr lang="en-US" altLang="ja-JP" sz="1400" b="1" dirty="0" err="1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K</a:t>
              </a:r>
              <a:r>
                <a:rPr lang="ja-JP" altLang="en-US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スペース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424138" y="3574699"/>
            <a:ext cx="2610102" cy="1153971"/>
            <a:chOff x="727968" y="3434060"/>
            <a:chExt cx="2864277" cy="130966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265418" y="3434060"/>
              <a:ext cx="1751060" cy="1019627"/>
              <a:chOff x="1177674" y="3769358"/>
              <a:chExt cx="3495961" cy="2004161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1177674" y="3769358"/>
                <a:ext cx="3495961" cy="2004161"/>
                <a:chOff x="1177674" y="3769358"/>
                <a:chExt cx="3495961" cy="2004161"/>
              </a:xfrm>
            </p:grpSpPr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92260" y="3792319"/>
                  <a:ext cx="3381375" cy="1981200"/>
                </a:xfrm>
                <a:prstGeom prst="rect">
                  <a:avLst/>
                </a:prstGeom>
              </p:spPr>
            </p:pic>
            <p:sp>
              <p:nvSpPr>
                <p:cNvPr id="26" name="楕円 25"/>
                <p:cNvSpPr/>
                <p:nvPr/>
              </p:nvSpPr>
              <p:spPr>
                <a:xfrm>
                  <a:off x="1177674" y="3769358"/>
                  <a:ext cx="973855" cy="5714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>
                    <a:latin typeface="MMC OFFICE" panose="00000500000000000000" pitchFamily="2" charset="0"/>
                  </a:endParaRPr>
                </a:p>
              </p:txBody>
            </p:sp>
          </p:grpSp>
          <p:sp>
            <p:nvSpPr>
              <p:cNvPr id="28" name="正方形/長方形 27"/>
              <p:cNvSpPr/>
              <p:nvPr/>
            </p:nvSpPr>
            <p:spPr>
              <a:xfrm>
                <a:off x="1292260" y="3961400"/>
                <a:ext cx="204846" cy="700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MC OFFICE" panose="00000500000000000000" pitchFamily="2" charset="0"/>
                </a:endParaRPr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727968" y="4435947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err="1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e</a:t>
              </a:r>
              <a:r>
                <a:rPr lang="en-US" altLang="ja-JP" sz="1400" b="1" dirty="0" err="1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K</a:t>
              </a:r>
              <a:r>
                <a:rPr lang="ja-JP" altLang="en-US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ワゴン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500707" y="4675787"/>
            <a:ext cx="2370810" cy="1325143"/>
            <a:chOff x="7041723" y="3302111"/>
            <a:chExt cx="2864277" cy="1496792"/>
          </a:xfrm>
        </p:grpSpPr>
        <p:pic>
          <p:nvPicPr>
            <p:cNvPr id="1026" name="Picture 2" descr="https://www.mitsubishi-motors.co.jp/assets/img/car/townbox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99" y="3302111"/>
              <a:ext cx="2064986" cy="137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7041723" y="4491126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タウンボックス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7389513" y="2200597"/>
            <a:ext cx="2392427" cy="1307979"/>
            <a:chOff x="580469" y="4468234"/>
            <a:chExt cx="2864277" cy="1449204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2378" y="4468234"/>
              <a:ext cx="2040830" cy="1359467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580469" y="5609661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RVR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598098" y="1028701"/>
            <a:ext cx="2521848" cy="1354808"/>
            <a:chOff x="6876862" y="639311"/>
            <a:chExt cx="3102452" cy="1498985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21243" y="639311"/>
              <a:ext cx="2072816" cy="1380774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6876862" y="1830519"/>
              <a:ext cx="3102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エクリプス </a:t>
              </a:r>
              <a:r>
                <a:rPr lang="ja-JP" altLang="en-US" sz="1400" b="1" dirty="0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クロス</a:t>
              </a:r>
              <a:endParaRPr lang="ja-JP" altLang="en-US" sz="1400" b="1" dirty="0">
                <a:latin typeface="MMC OFFICE" panose="00000500000000000000" pitchFamily="2" charset="0"/>
                <a:ea typeface="ヒラギノ角ゴ StdN W6" panose="020B0600000000000000" pitchFamily="34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767824" y="4583775"/>
            <a:ext cx="2477570" cy="1391947"/>
            <a:chOff x="446242" y="4424695"/>
            <a:chExt cx="2864277" cy="1576704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8709" y="4424695"/>
              <a:ext cx="2247163" cy="1496912"/>
            </a:xfrm>
            <a:prstGeom prst="rect">
              <a:avLst/>
            </a:prstGeom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446242" y="5693622"/>
              <a:ext cx="286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err="1" smtClean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eK</a:t>
              </a:r>
              <a:r>
                <a:rPr lang="ja-JP" altLang="en-US" sz="1400" b="1" dirty="0">
                  <a:latin typeface="MMC OFFICE" panose="00000500000000000000" pitchFamily="2" charset="0"/>
                  <a:ea typeface="ヒラギノ角ゴ StdN W6" panose="020B0600000000000000" pitchFamily="34" charset="-128"/>
                </a:rPr>
                <a:t>クロス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0" y="1313"/>
            <a:ext cx="9906000" cy="1173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残価設定型クレジット</a:t>
            </a:r>
            <a:r>
              <a:rPr lang="en-US" altLang="ja-JP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『</a:t>
            </a:r>
            <a:r>
              <a:rPr lang="ja-JP" altLang="en-US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スーパーマイカープラン</a:t>
            </a:r>
            <a:r>
              <a:rPr lang="en-US" altLang="ja-JP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』</a:t>
            </a:r>
          </a:p>
          <a:p>
            <a:pPr algn="ctr"/>
            <a:r>
              <a:rPr lang="ja-JP" altLang="en-US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実質年率</a:t>
            </a:r>
            <a:r>
              <a:rPr lang="en-US" altLang="ja-JP" sz="3200" b="1" dirty="0" smtClean="0">
                <a:solidFill>
                  <a:srgbClr val="FF0000"/>
                </a:solidFill>
                <a:latin typeface="MMC OFFICE" panose="00000500000000000000" pitchFamily="2" charset="0"/>
                <a:ea typeface="ヒラギノ角ゴ StdN W8" panose="020B0800000000000000" pitchFamily="34" charset="-128"/>
              </a:rPr>
              <a:t>2.9</a:t>
            </a:r>
            <a:r>
              <a:rPr lang="ja-JP" altLang="en-US" sz="3200" b="1" dirty="0" smtClean="0">
                <a:solidFill>
                  <a:srgbClr val="FF0000"/>
                </a:solidFill>
                <a:latin typeface="MMC OFFICE" panose="00000500000000000000" pitchFamily="2" charset="0"/>
                <a:ea typeface="ヒラギノ角ゴ StdN W8" panose="020B0800000000000000" pitchFamily="34" charset="-128"/>
              </a:rPr>
              <a:t>％</a:t>
            </a:r>
            <a:r>
              <a:rPr lang="ja-JP" altLang="en-US" sz="22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実施中！！</a:t>
            </a:r>
            <a:endParaRPr lang="en-US" altLang="ja-JP" sz="2200" b="1" dirty="0" smtClean="0">
              <a:latin typeface="MMC OFFICE" panose="00000500000000000000" pitchFamily="2" charset="0"/>
              <a:ea typeface="ヒラギノ角ゴ StdN W8" panose="020B0800000000000000" pitchFamily="34" charset="-128"/>
            </a:endParaRPr>
          </a:p>
          <a:p>
            <a:pPr algn="ctr"/>
            <a:r>
              <a:rPr lang="en-US" altLang="ja-JP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2024</a:t>
            </a:r>
            <a:r>
              <a:rPr lang="ja-JP" altLang="en-US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年</a:t>
            </a:r>
            <a:r>
              <a:rPr lang="en-US" altLang="ja-JP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3</a:t>
            </a:r>
            <a:r>
              <a:rPr lang="ja-JP" altLang="en-US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月</a:t>
            </a:r>
            <a:r>
              <a:rPr lang="en-US" altLang="ja-JP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31</a:t>
            </a:r>
            <a:r>
              <a:rPr lang="ja-JP" altLang="en-US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日迄</a:t>
            </a:r>
            <a:r>
              <a:rPr lang="ja-JP" altLang="en-US" b="1" dirty="0">
                <a:latin typeface="MMC OFFICE" panose="00000500000000000000" pitchFamily="2" charset="0"/>
                <a:ea typeface="ヒラギノ角ゴ StdN W8" panose="020B0800000000000000" pitchFamily="34" charset="-128"/>
              </a:rPr>
              <a:t>のクレジットお申込みが対象となります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706010" y="6517452"/>
            <a:ext cx="3495671" cy="38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MC OFFICE" panose="00000500000000000000" pitchFamily="2" charset="0"/>
                <a:ea typeface="ヒラギノ角ゴ StdN W8" panose="020B0800000000000000" pitchFamily="34" charset="-128"/>
              </a:rPr>
              <a:t>三菱自動車ファイナンス株式会社</a:t>
            </a:r>
            <a:endParaRPr lang="en-US" altLang="ja-JP" sz="1400" b="1" dirty="0">
              <a:latin typeface="MMC OFFICE" panose="00000500000000000000" pitchFamily="2" charset="0"/>
              <a:ea typeface="ヒラギノ角ゴ StdN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2314</TotalTime>
  <Words>256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ヒラギノ角ゴ Std W4</vt:lpstr>
      <vt:lpstr>ヒラギノ角ゴ StdN W6</vt:lpstr>
      <vt:lpstr>ヒラギノ角ゴ StdN W8</vt:lpstr>
      <vt:lpstr>游ゴシック</vt:lpstr>
      <vt:lpstr>游ゴシック Light</vt:lpstr>
      <vt:lpstr>Arial</vt:lpstr>
      <vt:lpstr>Calibri</vt:lpstr>
      <vt:lpstr>Calibri Light</vt:lpstr>
      <vt:lpstr>MMC OFFICE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来住野 勇太</dc:creator>
  <cp:lastModifiedBy>林 勇希</cp:lastModifiedBy>
  <cp:revision>53</cp:revision>
  <cp:lastPrinted>2024-01-12T02:42:12Z</cp:lastPrinted>
  <dcterms:created xsi:type="dcterms:W3CDTF">2023-10-06T08:30:14Z</dcterms:created>
  <dcterms:modified xsi:type="dcterms:W3CDTF">2024-01-12T03:46:47Z</dcterms:modified>
</cp:coreProperties>
</file>