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736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472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206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4941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3675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411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146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29881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B74"/>
    <a:srgbClr val="CC071B"/>
    <a:srgbClr val="EA5537"/>
    <a:srgbClr val="412718"/>
    <a:srgbClr val="000000"/>
    <a:srgbClr val="7899C4"/>
    <a:srgbClr val="3C58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200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7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3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9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50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891" y="740658"/>
            <a:ext cx="1620440" cy="1577622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59570" y="740658"/>
            <a:ext cx="4747022" cy="1577622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61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69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7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2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49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36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4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1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98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8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59569" y="4315530"/>
            <a:ext cx="3183731" cy="122013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57602" y="4315530"/>
            <a:ext cx="3183731" cy="122013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74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0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996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1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6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90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736" indent="0">
              <a:buNone/>
              <a:defRPr sz="2900"/>
            </a:lvl2pPr>
            <a:lvl3pPr marL="957472" indent="0">
              <a:buNone/>
              <a:defRPr sz="2500"/>
            </a:lvl3pPr>
            <a:lvl4pPr marL="1436206" indent="0">
              <a:buNone/>
              <a:defRPr sz="2100"/>
            </a:lvl4pPr>
            <a:lvl5pPr marL="1914941" indent="0">
              <a:buNone/>
              <a:defRPr sz="2100"/>
            </a:lvl5pPr>
            <a:lvl6pPr marL="2393675" indent="0">
              <a:buNone/>
              <a:defRPr sz="2100"/>
            </a:lvl6pPr>
            <a:lvl7pPr marL="2872411" indent="0">
              <a:buNone/>
              <a:defRPr sz="2100"/>
            </a:lvl7pPr>
            <a:lvl8pPr marL="3351146" indent="0">
              <a:buNone/>
              <a:defRPr sz="2100"/>
            </a:lvl8pPr>
            <a:lvl9pPr marL="382988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29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46" tIns="47874" rIns="95746" bIns="47874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5746" tIns="47874" rIns="95746" bIns="47874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C98BC-B4A7-4AD6-890C-856F0FF9D5BC}" type="datetimeFigureOut">
              <a:rPr kumimoji="1" lang="ja-JP" altLang="en-US" smtClean="0"/>
              <a:t>2023/2/16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53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472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052" indent="-359052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945" indent="-299209" algn="l" defTabSz="95747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838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571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307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043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779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0513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249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736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472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206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4941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3675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411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146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9881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6366">
            <a:off x="6168241" y="3196306"/>
            <a:ext cx="392012" cy="33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" name="角丸四角形 98"/>
          <p:cNvSpPr/>
          <p:nvPr/>
        </p:nvSpPr>
        <p:spPr>
          <a:xfrm>
            <a:off x="385489" y="2648744"/>
            <a:ext cx="5923831" cy="1275382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E55B74"/>
            </a:solidFill>
            <a:prstDash val="solid"/>
          </a:ln>
          <a:effectLst>
            <a:outerShdw blurRad="63500" dist="63500" dir="2700000" algn="tl" rotWithShape="0">
              <a:schemeClr val="tx1">
                <a:lumMod val="65000"/>
                <a:lumOff val="35000"/>
                <a:alpha val="50000"/>
              </a:scheme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n>
                <a:solidFill>
                  <a:srgbClr val="E55B74"/>
                </a:solidFill>
              </a:ln>
            </a:endParaRPr>
          </a:p>
        </p:txBody>
      </p:sp>
      <p:pic>
        <p:nvPicPr>
          <p:cNvPr id="92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83079">
            <a:off x="198734" y="6003968"/>
            <a:ext cx="255884" cy="21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3374" y="2155860"/>
            <a:ext cx="1063418" cy="905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4981">
            <a:off x="3745882" y="6354598"/>
            <a:ext cx="234422" cy="19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59700">
            <a:off x="149824" y="4294206"/>
            <a:ext cx="357918" cy="304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8" name="テキスト ボックス 2"/>
          <p:cNvSpPr txBox="1">
            <a:spLocks noChangeArrowheads="1"/>
          </p:cNvSpPr>
          <p:nvPr/>
        </p:nvSpPr>
        <p:spPr bwMode="auto">
          <a:xfrm>
            <a:off x="0" y="596901"/>
            <a:ext cx="6858000" cy="742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メ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EA5537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テ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E55B74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ナ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EA5537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E55B74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ス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フ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EA5537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ェ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E55B74"/>
                  </a:solidFill>
                </a:ln>
                <a:solidFill>
                  <a:srgbClr val="3C587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ア</a:t>
            </a:r>
            <a:endParaRPr kumimoji="1" lang="ja-JP" altLang="ja-JP" sz="1600" b="0" i="0" u="none" strike="noStrike" cap="none" spc="-300" normalizeH="0" dirty="0" smtClean="0">
              <a:ln w="152400">
                <a:solidFill>
                  <a:srgbClr val="E55B74"/>
                </a:solidFill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79" name="Text Box 162"/>
          <p:cNvSpPr txBox="1">
            <a:spLocks noChangeArrowheads="1"/>
          </p:cNvSpPr>
          <p:nvPr/>
        </p:nvSpPr>
        <p:spPr bwMode="auto">
          <a:xfrm>
            <a:off x="638175" y="1466949"/>
            <a:ext cx="5581650" cy="73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4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2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/</a:t>
            </a:r>
            <a:r>
              <a:rPr kumimoji="1" lang="en-US" altLang="ja-JP" sz="4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18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●</a:t>
            </a:r>
            <a:r>
              <a:rPr kumimoji="1" lang="en-US" altLang="ja-JP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2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▶</a:t>
            </a:r>
            <a:r>
              <a:rPr kumimoji="1" lang="en-US" altLang="ja-JP" sz="4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19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●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10:00~18:00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69" name="直線コネクタ 68"/>
          <p:cNvCxnSpPr/>
          <p:nvPr/>
        </p:nvCxnSpPr>
        <p:spPr>
          <a:xfrm>
            <a:off x="724024" y="1393190"/>
            <a:ext cx="5409952" cy="0"/>
          </a:xfrm>
          <a:prstGeom prst="line">
            <a:avLst/>
          </a:prstGeom>
          <a:ln w="38100">
            <a:solidFill>
              <a:srgbClr val="CC071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160"/>
          <p:cNvSpPr txBox="1">
            <a:spLocks noChangeArrowheads="1"/>
          </p:cNvSpPr>
          <p:nvPr/>
        </p:nvSpPr>
        <p:spPr bwMode="auto">
          <a:xfrm>
            <a:off x="2012901" y="1626870"/>
            <a:ext cx="40798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土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34" name="Text Box 159"/>
          <p:cNvSpPr txBox="1">
            <a:spLocks noChangeArrowheads="1"/>
          </p:cNvSpPr>
          <p:nvPr/>
        </p:nvSpPr>
        <p:spPr bwMode="auto">
          <a:xfrm>
            <a:off x="3415432" y="1643260"/>
            <a:ext cx="4079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日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404664" y="4162787"/>
            <a:ext cx="2870200" cy="2158365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>
            <a:solidFill>
              <a:srgbClr val="CC071B"/>
            </a:solidFill>
          </a:ln>
          <a:effectLst>
            <a:outerShdw blurRad="63500" dist="63500" dir="2700000" algn="tl" rotWithShape="0">
              <a:schemeClr val="tx1">
                <a:lumMod val="65000"/>
                <a:lumOff val="3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6" name="Text Box 149"/>
          <p:cNvSpPr txBox="1">
            <a:spLocks noChangeArrowheads="1"/>
          </p:cNvSpPr>
          <p:nvPr/>
        </p:nvSpPr>
        <p:spPr bwMode="auto">
          <a:xfrm>
            <a:off x="404664" y="4232920"/>
            <a:ext cx="29241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1" i="0" u="none" strike="noStrike" cap="none" normalizeH="0" baseline="0" dirty="0" smtClean="0">
                <a:ln w="762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　</a:t>
            </a:r>
            <a:r>
              <a:rPr kumimoji="1" lang="ja-JP" altLang="ja-JP" sz="1800" b="1" i="0" u="none" strike="noStrike" cap="none" normalizeH="0" baseline="0" dirty="0" smtClean="0">
                <a:ln w="762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エアコン</a:t>
            </a:r>
            <a:endParaRPr kumimoji="1" lang="ja-JP" altLang="ja-JP" sz="700" b="1" i="0" u="none" strike="noStrike" cap="none" normalizeH="0" baseline="0" dirty="0" smtClean="0">
              <a:ln w="76200">
                <a:solidFill>
                  <a:srgbClr val="CC071B"/>
                </a:solidFill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1" i="0" u="none" strike="noStrike" cap="none" normalizeH="0" baseline="0" dirty="0" smtClean="0">
                <a:ln w="762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クリーニング</a:t>
            </a:r>
            <a:r>
              <a:rPr kumimoji="1" lang="en-US" altLang="ja-JP" sz="2400" b="1" i="0" u="none" strike="noStrike" cap="none" normalizeH="0" baseline="0" dirty="0" smtClean="0">
                <a:ln w="762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20%OFF</a:t>
            </a:r>
            <a:endParaRPr kumimoji="1" lang="en-US" altLang="ja-JP" sz="2000" b="1" i="0" u="none" strike="noStrike" cap="none" normalizeH="0" baseline="0" dirty="0" smtClean="0">
              <a:ln w="76200">
                <a:solidFill>
                  <a:srgbClr val="CC071B"/>
                </a:solidFill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</p:txBody>
      </p:sp>
      <p:sp>
        <p:nvSpPr>
          <p:cNvPr id="76" name="角丸四角形 75"/>
          <p:cNvSpPr/>
          <p:nvPr/>
        </p:nvSpPr>
        <p:spPr>
          <a:xfrm>
            <a:off x="3467100" y="4178275"/>
            <a:ext cx="2880360" cy="2148205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EA5537"/>
            </a:solidFill>
            <a:prstDash val="solid"/>
          </a:ln>
          <a:effectLst>
            <a:outerShdw blurRad="63500" dist="63500" dir="2700000" algn="tl" rotWithShape="0">
              <a:schemeClr val="tx1">
                <a:lumMod val="65000"/>
                <a:lumOff val="35000"/>
                <a:alpha val="50000"/>
              </a:scheme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7" name="角丸四角形 76"/>
          <p:cNvSpPr/>
          <p:nvPr/>
        </p:nvSpPr>
        <p:spPr>
          <a:xfrm>
            <a:off x="404664" y="6505421"/>
            <a:ext cx="2870200" cy="2161540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E55B74"/>
            </a:solidFill>
            <a:prstDash val="solid"/>
          </a:ln>
          <a:effectLst>
            <a:outerShdw blurRad="63500" dist="63500" dir="2700000" algn="tl" rotWithShape="0">
              <a:schemeClr val="tx1">
                <a:lumMod val="65000"/>
                <a:lumOff val="35000"/>
                <a:alpha val="50000"/>
              </a:scheme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n>
                <a:solidFill>
                  <a:srgbClr val="E55B74"/>
                </a:solidFill>
              </a:ln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3466108" y="6497652"/>
            <a:ext cx="2898140" cy="2183130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CC071B"/>
            </a:solidFill>
            <a:prstDash val="solid"/>
          </a:ln>
          <a:effectLst>
            <a:outerShdw blurRad="63500" dist="63500" dir="2700000" algn="tl" rotWithShape="0">
              <a:schemeClr val="tx1">
                <a:lumMod val="65000"/>
                <a:lumOff val="35000"/>
                <a:alpha val="50000"/>
              </a:scheme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8" name="Text Box 143"/>
          <p:cNvSpPr txBox="1">
            <a:spLocks noChangeArrowheads="1"/>
          </p:cNvSpPr>
          <p:nvPr/>
        </p:nvSpPr>
        <p:spPr bwMode="auto">
          <a:xfrm>
            <a:off x="476672" y="5787901"/>
            <a:ext cx="78422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デュアル</a:t>
            </a:r>
            <a:endParaRPr kumimoji="1" lang="ja-JP" altLang="ja-JP" sz="6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di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エアコン車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0" name="Text Box 142"/>
          <p:cNvSpPr txBox="1">
            <a:spLocks noChangeArrowheads="1"/>
          </p:cNvSpPr>
          <p:nvPr/>
        </p:nvSpPr>
        <p:spPr bwMode="auto">
          <a:xfrm>
            <a:off x="3600474" y="4232920"/>
            <a:ext cx="2636838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 w="76200">
                  <a:solidFill>
                    <a:srgbClr val="EA5537"/>
                  </a:solidFill>
                </a:ln>
                <a:solidFill>
                  <a:srgbClr val="3C587D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CVTF</a:t>
            </a:r>
            <a:r>
              <a:rPr kumimoji="1" lang="ja-JP" altLang="en-US" sz="2400" b="0" i="0" u="none" strike="noStrike" cap="none" normalizeH="0" baseline="0" dirty="0" smtClean="0">
                <a:ln w="76200">
                  <a:solidFill>
                    <a:srgbClr val="EA5537"/>
                  </a:solidFill>
                </a:ln>
                <a:solidFill>
                  <a:srgbClr val="3C587D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交換</a:t>
            </a:r>
            <a:r>
              <a:rPr kumimoji="1" lang="en-US" altLang="ja-JP" sz="2400" b="0" i="0" u="none" strike="noStrike" cap="none" normalizeH="0" baseline="0" dirty="0" smtClean="0">
                <a:ln w="76200">
                  <a:solidFill>
                    <a:srgbClr val="EA5537"/>
                  </a:solidFill>
                </a:ln>
                <a:solidFill>
                  <a:srgbClr val="3C587D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20%OFF</a:t>
            </a:r>
            <a:endParaRPr kumimoji="1" lang="en-US" altLang="ja-JP" sz="2000" b="0" i="0" u="none" strike="noStrike" cap="none" normalizeH="0" baseline="0" dirty="0" smtClean="0">
              <a:ln w="76200">
                <a:solidFill>
                  <a:srgbClr val="EA5537"/>
                </a:solidFill>
              </a:ln>
              <a:solidFill>
                <a:srgbClr val="3C587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" name="Text Box 141"/>
          <p:cNvSpPr txBox="1">
            <a:spLocks noChangeArrowheads="1"/>
          </p:cNvSpPr>
          <p:nvPr/>
        </p:nvSpPr>
        <p:spPr bwMode="auto">
          <a:xfrm>
            <a:off x="620688" y="6537176"/>
            <a:ext cx="2613025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 w="76200">
                  <a:solidFill>
                    <a:srgbClr val="E55B74"/>
                  </a:solidFill>
                </a:ln>
                <a:solidFill>
                  <a:srgbClr val="3C587D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タイヤ特価販売</a:t>
            </a:r>
            <a:endParaRPr kumimoji="1" lang="ja-JP" altLang="ja-JP" sz="2400" b="0" i="0" u="none" strike="noStrike" cap="none" normalizeH="0" baseline="0" dirty="0" smtClean="0">
              <a:ln w="76200">
                <a:solidFill>
                  <a:srgbClr val="E55B74"/>
                </a:solidFill>
              </a:ln>
              <a:solidFill>
                <a:srgbClr val="3C587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2" name="Text Box 140"/>
          <p:cNvSpPr txBox="1">
            <a:spLocks noChangeArrowheads="1"/>
          </p:cNvSpPr>
          <p:nvPr/>
        </p:nvSpPr>
        <p:spPr bwMode="auto">
          <a:xfrm>
            <a:off x="3645024" y="6496720"/>
            <a:ext cx="25622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 w="76200">
                  <a:solidFill>
                    <a:srgbClr val="CC071B"/>
                  </a:solidFill>
                </a:ln>
                <a:solidFill>
                  <a:srgbClr val="3C587D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バッテリー特価</a:t>
            </a:r>
            <a:endParaRPr kumimoji="1" lang="ja-JP" altLang="ja-JP" sz="2400" b="0" i="0" u="none" strike="noStrike" cap="none" normalizeH="0" baseline="0" dirty="0" smtClean="0">
              <a:ln w="76200">
                <a:solidFill>
                  <a:srgbClr val="CC071B"/>
                </a:solidFill>
              </a:ln>
              <a:solidFill>
                <a:srgbClr val="3C587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3" name="Text Box 139"/>
          <p:cNvSpPr txBox="1">
            <a:spLocks noChangeArrowheads="1"/>
          </p:cNvSpPr>
          <p:nvPr/>
        </p:nvSpPr>
        <p:spPr bwMode="auto">
          <a:xfrm>
            <a:off x="476672" y="6996460"/>
            <a:ext cx="898525" cy="21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たとえば</a:t>
            </a:r>
            <a:r>
              <a:rPr kumimoji="1" lang="ja-JP" altLang="ja-JP" sz="9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Franklin Gothic Medium"/>
                <a:ea typeface="游ゴシック Medium" pitchFamily="50" charset="-128"/>
                <a:cs typeface="Times New Roman" pitchFamily="18" charset="0"/>
              </a:rPr>
              <a:t>…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E55B74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186" name="Picture 138" descr="car_oran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5379">
            <a:off x="2821716" y="4115504"/>
            <a:ext cx="773113" cy="561975"/>
          </a:xfrm>
          <a:prstGeom prst="rect">
            <a:avLst/>
          </a:prstGeom>
          <a:noFill/>
          <a:effectLst>
            <a:outerShdw dist="25400" dir="2021404" algn="ctr" rotWithShape="0">
              <a:srgbClr val="CC071B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5" name="Picture 137" descr="car_oil_koukan_seibishi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785"/>
          <a:stretch>
            <a:fillRect/>
          </a:stretch>
        </p:blipFill>
        <p:spPr bwMode="auto">
          <a:xfrm>
            <a:off x="5534025" y="5991076"/>
            <a:ext cx="836613" cy="546100"/>
          </a:xfrm>
          <a:prstGeom prst="rect">
            <a:avLst/>
          </a:prstGeom>
          <a:noFill/>
          <a:effectLst>
            <a:outerShdw dist="25400" dir="1106097" algn="ctr" rotWithShape="0">
              <a:srgbClr val="EA5537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4" name="Picture 136" descr="car_tire_wheel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7521">
            <a:off x="2910764" y="6947916"/>
            <a:ext cx="481013" cy="481013"/>
          </a:xfrm>
          <a:prstGeom prst="rect">
            <a:avLst/>
          </a:prstGeom>
          <a:noFill/>
          <a:effectLst>
            <a:outerShdw dist="45791" dir="2021404" algn="ctr" rotWithShape="0">
              <a:srgbClr val="E55B7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 Box 154"/>
          <p:cNvSpPr txBox="1">
            <a:spLocks noChangeArrowheads="1"/>
          </p:cNvSpPr>
          <p:nvPr/>
        </p:nvSpPr>
        <p:spPr bwMode="auto">
          <a:xfrm>
            <a:off x="1489472" y="254694"/>
            <a:ext cx="3879056" cy="377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九州三菱自動車販売</a:t>
            </a:r>
            <a:r>
              <a:rPr kumimoji="1" lang="en-US" altLang="ja-JP" sz="1800" b="0" i="0" u="none" strike="noStrike" cap="none" normalizeH="0" dirty="0" smtClean="0">
                <a:ln>
                  <a:noFill/>
                </a:ln>
                <a:solidFill>
                  <a:srgbClr val="CC071B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 </a:t>
            </a:r>
            <a:r>
              <a:rPr lang="ja-JP" altLang="en-US" sz="1800" dirty="0">
                <a:solidFill>
                  <a:srgbClr val="CC071B"/>
                </a:solidFill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唐津</a:t>
            </a:r>
            <a:r>
              <a: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店</a:t>
            </a:r>
            <a:endParaRPr kumimoji="1" lang="ja-JP" altLang="ja-JP" sz="600" b="0" i="0" u="none" strike="noStrike" cap="none" normalizeH="0" baseline="0" dirty="0" smtClean="0">
              <a:ln>
                <a:noFill/>
              </a:ln>
              <a:solidFill>
                <a:srgbClr val="CC071B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6" name="Text Box 135"/>
          <p:cNvSpPr txBox="1">
            <a:spLocks noChangeArrowheads="1"/>
          </p:cNvSpPr>
          <p:nvPr/>
        </p:nvSpPr>
        <p:spPr bwMode="auto">
          <a:xfrm>
            <a:off x="501526" y="4736976"/>
            <a:ext cx="3275484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軽自動車</a:t>
            </a:r>
            <a:r>
              <a:rPr kumimoji="1" lang="en-US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   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5,500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4,400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182" name="Picture 134" descr="car_syaken_seibi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00" y="8470205"/>
            <a:ext cx="1233488" cy="803275"/>
          </a:xfrm>
          <a:prstGeom prst="rect">
            <a:avLst/>
          </a:prstGeom>
          <a:noFill/>
          <a:effectLst>
            <a:outerShdw dist="25400" dir="2700000" algn="ctr" rotWithShape="0">
              <a:srgbClr val="CC071B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 Box 133"/>
          <p:cNvSpPr txBox="1">
            <a:spLocks noChangeArrowheads="1"/>
          </p:cNvSpPr>
          <p:nvPr/>
        </p:nvSpPr>
        <p:spPr bwMode="auto">
          <a:xfrm>
            <a:off x="476672" y="5175126"/>
            <a:ext cx="27114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普通車　 </a:t>
            </a:r>
            <a:r>
              <a:rPr kumimoji="1" lang="en-US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  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8,800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7,040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8" name="Text Box 132"/>
          <p:cNvSpPr txBox="1">
            <a:spLocks noChangeArrowheads="1"/>
          </p:cNvSpPr>
          <p:nvPr/>
        </p:nvSpPr>
        <p:spPr bwMode="auto">
          <a:xfrm>
            <a:off x="1092647" y="5673080"/>
            <a:ext cx="219233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11,000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9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8,800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" name="Text Box 131"/>
          <p:cNvSpPr txBox="1">
            <a:spLocks noChangeArrowheads="1"/>
          </p:cNvSpPr>
          <p:nvPr/>
        </p:nvSpPr>
        <p:spPr bwMode="auto">
          <a:xfrm>
            <a:off x="3577703" y="4696073"/>
            <a:ext cx="309165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軽自動車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15,290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12,232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0" name="Text Box 130"/>
          <p:cNvSpPr txBox="1">
            <a:spLocks noChangeArrowheads="1"/>
          </p:cNvSpPr>
          <p:nvPr/>
        </p:nvSpPr>
        <p:spPr bwMode="auto">
          <a:xfrm>
            <a:off x="3574528" y="5128121"/>
            <a:ext cx="3094832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普通車　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18,260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14,608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1" name="Text Box 129"/>
          <p:cNvSpPr txBox="1">
            <a:spLocks noChangeArrowheads="1"/>
          </p:cNvSpPr>
          <p:nvPr/>
        </p:nvSpPr>
        <p:spPr bwMode="auto">
          <a:xfrm>
            <a:off x="3597870" y="5560169"/>
            <a:ext cx="27114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9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RV</a:t>
            </a:r>
            <a:r>
              <a:rPr kumimoji="1" lang="ja-JP" altLang="en-US" sz="9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車 　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22,880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18,304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2" name="Text Box 128"/>
          <p:cNvSpPr txBox="1">
            <a:spLocks noChangeArrowheads="1"/>
          </p:cNvSpPr>
          <p:nvPr/>
        </p:nvSpPr>
        <p:spPr bwMode="auto">
          <a:xfrm>
            <a:off x="361949" y="7188423"/>
            <a:ext cx="29019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43,840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34,200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3" name="Text Box 127"/>
          <p:cNvSpPr txBox="1">
            <a:spLocks noChangeArrowheads="1"/>
          </p:cNvSpPr>
          <p:nvPr/>
        </p:nvSpPr>
        <p:spPr bwMode="auto">
          <a:xfrm>
            <a:off x="387350" y="7182701"/>
            <a:ext cx="1334236" cy="26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155/65R14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E55B74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4" name="Text Box 126"/>
          <p:cNvSpPr txBox="1">
            <a:spLocks noChangeArrowheads="1"/>
          </p:cNvSpPr>
          <p:nvPr/>
        </p:nvSpPr>
        <p:spPr bwMode="auto">
          <a:xfrm>
            <a:off x="387350" y="7617296"/>
            <a:ext cx="2862262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lang="en-US" altLang="ja-JP" sz="1000" dirty="0" smtClean="0">
                <a:solidFill>
                  <a:srgbClr val="412718"/>
                </a:solidFill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64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,500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59,680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5" name="Text Box 125"/>
          <p:cNvSpPr txBox="1">
            <a:spLocks noChangeArrowheads="1"/>
          </p:cNvSpPr>
          <p:nvPr/>
        </p:nvSpPr>
        <p:spPr bwMode="auto">
          <a:xfrm>
            <a:off x="385490" y="7628632"/>
            <a:ext cx="1373468" cy="248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165/65R15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E55B74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6" name="Text Box 124"/>
          <p:cNvSpPr txBox="1">
            <a:spLocks noChangeArrowheads="1"/>
          </p:cNvSpPr>
          <p:nvPr/>
        </p:nvSpPr>
        <p:spPr bwMode="auto">
          <a:xfrm>
            <a:off x="387350" y="8121352"/>
            <a:ext cx="30416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189,250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151,760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7" name="Text Box 123"/>
          <p:cNvSpPr txBox="1">
            <a:spLocks noChangeArrowheads="1"/>
          </p:cNvSpPr>
          <p:nvPr/>
        </p:nvSpPr>
        <p:spPr bwMode="auto">
          <a:xfrm>
            <a:off x="385490" y="8129289"/>
            <a:ext cx="1211247" cy="226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E55B74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255/55R18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E55B74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8" name="Text Box 122"/>
          <p:cNvSpPr txBox="1">
            <a:spLocks noChangeArrowheads="1"/>
          </p:cNvSpPr>
          <p:nvPr/>
        </p:nvSpPr>
        <p:spPr bwMode="auto">
          <a:xfrm>
            <a:off x="3573016" y="7000329"/>
            <a:ext cx="284162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17,600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　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14,300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" name="Text Box 121"/>
          <p:cNvSpPr txBox="1">
            <a:spLocks noChangeArrowheads="1"/>
          </p:cNvSpPr>
          <p:nvPr/>
        </p:nvSpPr>
        <p:spPr bwMode="auto">
          <a:xfrm>
            <a:off x="3484563" y="6947694"/>
            <a:ext cx="880541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M-42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CC071B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0" name="Text Box 120"/>
          <p:cNvSpPr txBox="1">
            <a:spLocks noChangeArrowheads="1"/>
          </p:cNvSpPr>
          <p:nvPr/>
        </p:nvSpPr>
        <p:spPr bwMode="auto">
          <a:xfrm>
            <a:off x="3573016" y="7545288"/>
            <a:ext cx="285159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lang="en-US" altLang="ja-JP" sz="1000" dirty="0" smtClean="0">
                <a:solidFill>
                  <a:srgbClr val="412718"/>
                </a:solidFill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42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,020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36,300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1" name="Text Box 119"/>
          <p:cNvSpPr txBox="1">
            <a:spLocks noChangeArrowheads="1"/>
          </p:cNvSpPr>
          <p:nvPr/>
        </p:nvSpPr>
        <p:spPr bwMode="auto">
          <a:xfrm>
            <a:off x="3484563" y="7473280"/>
            <a:ext cx="1340345" cy="264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120D31L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CC071B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2" name="Text Box 118"/>
          <p:cNvSpPr txBox="1">
            <a:spLocks noChangeArrowheads="1"/>
          </p:cNvSpPr>
          <p:nvPr/>
        </p:nvSpPr>
        <p:spPr bwMode="auto">
          <a:xfrm>
            <a:off x="3573016" y="8152457"/>
            <a:ext cx="3096344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 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11,990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   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8,800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3" name="Text Box 117"/>
          <p:cNvSpPr txBox="1">
            <a:spLocks noChangeArrowheads="1"/>
          </p:cNvSpPr>
          <p:nvPr/>
        </p:nvSpPr>
        <p:spPr bwMode="auto">
          <a:xfrm>
            <a:off x="3473983" y="8091884"/>
            <a:ext cx="11366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CC071B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40B19L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CC071B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6" name="Text Box 113"/>
          <p:cNvSpPr txBox="1">
            <a:spLocks noChangeArrowheads="1"/>
          </p:cNvSpPr>
          <p:nvPr/>
        </p:nvSpPr>
        <p:spPr bwMode="auto">
          <a:xfrm>
            <a:off x="330646" y="8697416"/>
            <a:ext cx="295433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1143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※タイヤサイズはお車により違いますので、</a:t>
            </a:r>
            <a:endParaRPr kumimoji="1" lang="ja-JP" altLang="ja-JP" sz="50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スタッフへ相談ください</a:t>
            </a:r>
            <a:endParaRPr kumimoji="1" lang="ja-JP" altLang="ja-JP" sz="160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87" name="Text Box 112"/>
          <p:cNvSpPr txBox="1">
            <a:spLocks noChangeArrowheads="1"/>
          </p:cNvSpPr>
          <p:nvPr/>
        </p:nvSpPr>
        <p:spPr bwMode="auto">
          <a:xfrm>
            <a:off x="3573016" y="7093868"/>
            <a:ext cx="1881675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ｱｲﾄﾞﾙｽﾄｯﾌﾟ付</a:t>
            </a:r>
            <a:r>
              <a:rPr lang="en-US" altLang="ja-JP" sz="600" dirty="0">
                <a:solidFill>
                  <a:srgbClr val="412718"/>
                </a:solidFill>
                <a:latin typeface="Arial" pitchFamily="34" charset="0"/>
                <a:ea typeface="ＭＳ Ｐゴシック" pitchFamily="50" charset="-128"/>
                <a:cs typeface="Times New Roman" pitchFamily="18" charset="0"/>
              </a:rPr>
              <a:t> </a:t>
            </a: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軽など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8" name="Text Box 111"/>
          <p:cNvSpPr txBox="1">
            <a:spLocks noChangeArrowheads="1"/>
          </p:cNvSpPr>
          <p:nvPr/>
        </p:nvSpPr>
        <p:spPr bwMode="auto">
          <a:xfrm>
            <a:off x="3573016" y="7617296"/>
            <a:ext cx="1649156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ｱｲﾄﾞﾙｽﾄｯﾌﾟ付小型など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9" name="Text Box 110"/>
          <p:cNvSpPr txBox="1">
            <a:spLocks noChangeArrowheads="1"/>
          </p:cNvSpPr>
          <p:nvPr/>
        </p:nvSpPr>
        <p:spPr bwMode="auto">
          <a:xfrm>
            <a:off x="3573016" y="8245996"/>
            <a:ext cx="184088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ｱｲﾄﾞﾙｽﾄｯﾌﾟなし</a:t>
            </a:r>
            <a:r>
              <a:rPr kumimoji="1" lang="en-US" altLang="ja-JP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 </a:t>
            </a:r>
            <a:r>
              <a:rPr kumimoji="1" lang="en-US" altLang="ja-JP" sz="800" b="0" i="0" u="none" strike="noStrike" cap="none" normalizeH="0" baseline="0" dirty="0" err="1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ek</a:t>
            </a:r>
            <a:r>
              <a:rPr kumimoji="1" lang="ja-JP" altLang="en-US" sz="800" b="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など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92" name="Rectangle 204"/>
          <p:cNvSpPr>
            <a:spLocks noChangeArrowheads="1"/>
          </p:cNvSpPr>
          <p:nvPr/>
        </p:nvSpPr>
        <p:spPr bwMode="auto">
          <a:xfrm>
            <a:off x="-41275" y="47307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319615" y="9292778"/>
            <a:ext cx="6218770" cy="412750"/>
          </a:xfrm>
          <a:prstGeom prst="rect">
            <a:avLst/>
          </a:prstGeom>
          <a:solidFill>
            <a:srgbClr val="E55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133" name="テキスト ボックス 2"/>
          <p:cNvSpPr txBox="1">
            <a:spLocks noChangeArrowheads="1"/>
          </p:cNvSpPr>
          <p:nvPr/>
        </p:nvSpPr>
        <p:spPr bwMode="auto">
          <a:xfrm>
            <a:off x="353050" y="9297470"/>
            <a:ext cx="3796030" cy="40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sz="1600" kern="100" dirty="0">
                <a:solidFill>
                  <a:srgbClr val="FFFFFF"/>
                </a:solidFill>
                <a:effectLst/>
                <a:latin typeface="Century"/>
                <a:ea typeface="HGS創英角ｺﾞｼｯｸUB"/>
                <a:cs typeface="Times New Roman"/>
              </a:rPr>
              <a:t>九州三菱自動車販売株式会社 </a:t>
            </a:r>
            <a:r>
              <a:rPr lang="ja-JP" altLang="en-US" sz="1600" kern="100" dirty="0" smtClean="0">
                <a:solidFill>
                  <a:srgbClr val="FFFFFF"/>
                </a:solidFill>
                <a:latin typeface="Century"/>
                <a:ea typeface="HGS創英角ｺﾞｼｯｸUB"/>
                <a:cs typeface="Times New Roman"/>
              </a:rPr>
              <a:t>唐津店</a:t>
            </a:r>
            <a:endParaRPr lang="ja-JP" sz="100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134" name="テキスト ボックス 2"/>
          <p:cNvSpPr txBox="1">
            <a:spLocks noChangeArrowheads="1"/>
          </p:cNvSpPr>
          <p:nvPr/>
        </p:nvSpPr>
        <p:spPr bwMode="auto">
          <a:xfrm>
            <a:off x="4383360" y="9297470"/>
            <a:ext cx="2141984" cy="40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en-US" sz="1050" kern="100" dirty="0" smtClean="0">
                <a:solidFill>
                  <a:srgbClr val="FFFFFF"/>
                </a:solidFill>
                <a:effectLst/>
                <a:latin typeface="Segoe UI Symbol"/>
                <a:ea typeface="HGS創英角ｺﾞｼｯｸUB"/>
                <a:cs typeface="Times New Roman"/>
              </a:rPr>
              <a:t>🏠</a:t>
            </a:r>
            <a:r>
              <a:rPr lang="ja-JP" altLang="en-US" sz="1050" kern="100" dirty="0" smtClean="0">
                <a:solidFill>
                  <a:srgbClr val="FFFFFF"/>
                </a:solidFill>
                <a:latin typeface="Century"/>
                <a:ea typeface="HGS創英角ｺﾞｼｯｸUB"/>
                <a:cs typeface="Times New Roman"/>
              </a:rPr>
              <a:t>唐津市和多田西山２－４３</a:t>
            </a:r>
            <a:endParaRPr lang="ja-JP" sz="900" kern="100" dirty="0">
              <a:effectLst/>
              <a:latin typeface="Century"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1050" kern="100" spc="100" dirty="0">
                <a:solidFill>
                  <a:srgbClr val="FFFFFF"/>
                </a:solidFill>
                <a:effectLst/>
                <a:latin typeface="Arial Black"/>
                <a:ea typeface="HGP明朝E"/>
                <a:cs typeface="Times New Roman"/>
              </a:rPr>
              <a:t>☎</a:t>
            </a:r>
            <a:r>
              <a:rPr lang="en-US" sz="1050" kern="100" spc="100" dirty="0" smtClean="0">
                <a:solidFill>
                  <a:srgbClr val="FFFFFF"/>
                </a:solidFill>
                <a:effectLst/>
                <a:latin typeface="Arial Black"/>
                <a:ea typeface="HGP明朝E"/>
                <a:cs typeface="Times New Roman"/>
              </a:rPr>
              <a:t>095</a:t>
            </a:r>
            <a:r>
              <a:rPr lang="en-US" altLang="ja-JP" sz="1050" kern="100" spc="100" dirty="0" smtClean="0">
                <a:solidFill>
                  <a:srgbClr val="FFFFFF"/>
                </a:solidFill>
                <a:effectLst/>
                <a:latin typeface="Arial Black"/>
                <a:ea typeface="HGP明朝E"/>
                <a:cs typeface="Times New Roman"/>
              </a:rPr>
              <a:t>5-72-8351</a:t>
            </a:r>
            <a:endParaRPr lang="ja-JP" sz="90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67" name="テキスト ボックス 2"/>
          <p:cNvSpPr txBox="1">
            <a:spLocks noChangeArrowheads="1"/>
          </p:cNvSpPr>
          <p:nvPr/>
        </p:nvSpPr>
        <p:spPr bwMode="auto">
          <a:xfrm>
            <a:off x="1548" y="596901"/>
            <a:ext cx="6858000" cy="720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4400" b="0" i="0" u="none" strike="noStrike" cap="none" spc="-3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メンテナンスフェア</a:t>
            </a:r>
            <a:endParaRPr kumimoji="1" lang="ja-JP" altLang="ja-JP" sz="1600" b="0" i="0" u="none" strike="noStrike" cap="none" spc="-300" normalizeH="0" dirty="0" smtClean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8" name="テキスト ボックス 2"/>
          <p:cNvSpPr txBox="1">
            <a:spLocks noChangeArrowheads="1"/>
          </p:cNvSpPr>
          <p:nvPr/>
        </p:nvSpPr>
        <p:spPr bwMode="auto">
          <a:xfrm>
            <a:off x="0" y="596901"/>
            <a:ext cx="6858000" cy="74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CC071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メ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EA5537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CC071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テ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E55B74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ナ</a:t>
            </a:r>
            <a:r>
              <a:rPr kumimoji="1" lang="ja-JP" altLang="ja-JP" sz="4400" b="0" i="0" u="none" strike="noStrike" cap="none" spc="-300" normalizeH="0" dirty="0" smtClean="0">
                <a:ln>
                  <a:solidFill>
                    <a:srgbClr val="E55B74"/>
                  </a:solidFill>
                </a:ln>
                <a:solidFill>
                  <a:srgbClr val="EA5537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E55B74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ス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CC071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フ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EA5537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ェ</a:t>
            </a:r>
            <a:r>
              <a:rPr kumimoji="1" lang="ja-JP" altLang="ja-JP" sz="4400" b="0" i="0" u="none" strike="noStrike" cap="none" spc="-300" normalizeH="0" dirty="0" smtClean="0">
                <a:ln>
                  <a:noFill/>
                </a:ln>
                <a:solidFill>
                  <a:srgbClr val="E55B74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ア</a:t>
            </a:r>
            <a:endParaRPr kumimoji="1" lang="ja-JP" altLang="ja-JP" sz="1600" b="0" i="0" u="none" strike="noStrike" cap="none" spc="-300" normalizeH="0" dirty="0" smtClean="0">
              <a:ln>
                <a:noFill/>
              </a:ln>
              <a:solidFill>
                <a:srgbClr val="E55B74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9" name="Text Box 149"/>
          <p:cNvSpPr txBox="1">
            <a:spLocks noChangeArrowheads="1"/>
          </p:cNvSpPr>
          <p:nvPr/>
        </p:nvSpPr>
        <p:spPr bwMode="auto">
          <a:xfrm>
            <a:off x="404664" y="4225282"/>
            <a:ext cx="29241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　</a:t>
            </a:r>
            <a:r>
              <a:rPr kumimoji="1" lang="ja-JP" altLang="ja-JP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エアコン</a:t>
            </a:r>
            <a:endParaRPr kumimoji="1" lang="ja-JP" altLang="ja-JP" sz="7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クリーニング</a:t>
            </a: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20%OFF</a:t>
            </a: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</p:txBody>
      </p:sp>
      <p:sp>
        <p:nvSpPr>
          <p:cNvPr id="80" name="Text Box 142"/>
          <p:cNvSpPr txBox="1">
            <a:spLocks noChangeArrowheads="1"/>
          </p:cNvSpPr>
          <p:nvPr/>
        </p:nvSpPr>
        <p:spPr bwMode="auto">
          <a:xfrm>
            <a:off x="3600474" y="4225282"/>
            <a:ext cx="2636838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CVTF</a:t>
            </a:r>
            <a:r>
              <a: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交換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20%OFF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1" name="Text Box 141"/>
          <p:cNvSpPr txBox="1">
            <a:spLocks noChangeArrowheads="1"/>
          </p:cNvSpPr>
          <p:nvPr/>
        </p:nvSpPr>
        <p:spPr bwMode="auto">
          <a:xfrm>
            <a:off x="620688" y="6529538"/>
            <a:ext cx="2613025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タイヤ特価販売</a:t>
            </a:r>
            <a:endParaRPr kumimoji="1" lang="ja-JP" altLang="ja-JP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2" name="Text Box 140"/>
          <p:cNvSpPr txBox="1">
            <a:spLocks noChangeArrowheads="1"/>
          </p:cNvSpPr>
          <p:nvPr/>
        </p:nvSpPr>
        <p:spPr bwMode="auto">
          <a:xfrm>
            <a:off x="3645024" y="6489082"/>
            <a:ext cx="25622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バッテリー特価</a:t>
            </a:r>
            <a:endParaRPr kumimoji="1" lang="ja-JP" altLang="ja-JP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26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6241">
            <a:off x="5782960" y="869479"/>
            <a:ext cx="495590" cy="42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3993">
            <a:off x="6201836" y="1147722"/>
            <a:ext cx="269670" cy="22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0429" flipH="1">
            <a:off x="406546" y="407998"/>
            <a:ext cx="689696" cy="58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4676">
            <a:off x="6435986" y="4608766"/>
            <a:ext cx="234422" cy="19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1908" flipH="1">
            <a:off x="252849" y="1761019"/>
            <a:ext cx="344848" cy="293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2486">
            <a:off x="6081520" y="8934197"/>
            <a:ext cx="255884" cy="21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83079">
            <a:off x="2652986" y="9002797"/>
            <a:ext cx="255884" cy="21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6424">
            <a:off x="2429010" y="8984350"/>
            <a:ext cx="138101" cy="11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5222">
            <a:off x="4836384" y="2055542"/>
            <a:ext cx="234422" cy="19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2486">
            <a:off x="95033" y="8348130"/>
            <a:ext cx="255884" cy="21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Text Box 162"/>
          <p:cNvSpPr txBox="1">
            <a:spLocks noChangeArrowheads="1"/>
          </p:cNvSpPr>
          <p:nvPr/>
        </p:nvSpPr>
        <p:spPr bwMode="auto">
          <a:xfrm>
            <a:off x="476672" y="2299876"/>
            <a:ext cx="1144301" cy="54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i="0" u="none" strike="noStrike" cap="none" spc="-1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 Black" panose="020B0A04020102020204" pitchFamily="34" charset="0"/>
                <a:ea typeface="HGPｺﾞｼｯｸE" panose="020B0900000000000000" pitchFamily="50" charset="-128"/>
                <a:cs typeface="Times New Roman" pitchFamily="18" charset="0"/>
              </a:rPr>
              <a:t>20</a:t>
            </a:r>
            <a:r>
              <a:rPr kumimoji="1" lang="ja-JP" altLang="en-US" sz="2800" i="0" u="none" strike="noStrike" cap="none" spc="-1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 Black" panose="020B0A04020102020204" pitchFamily="34" charset="0"/>
                <a:ea typeface="HGPｺﾞｼｯｸE" panose="020B0900000000000000" pitchFamily="50" charset="-128"/>
                <a:cs typeface="Times New Roman" pitchFamily="18" charset="0"/>
              </a:rPr>
              <a:t>日</a:t>
            </a:r>
            <a:endParaRPr kumimoji="1" lang="en-US" altLang="ja-JP" sz="2800" i="0" u="none" strike="noStrike" cap="none" spc="-100" normalizeH="0" dirty="0" smtClean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 Black" panose="020B0A04020102020204" pitchFamily="34" charset="0"/>
              <a:ea typeface="HGPｺﾞｼｯｸE" panose="020B0900000000000000" pitchFamily="50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i="0" u="none" strike="noStrike" cap="none" spc="-1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まで！</a:t>
            </a:r>
            <a:endParaRPr kumimoji="1" lang="en-US" altLang="ja-JP" sz="1050" i="0" u="none" strike="noStrike" cap="none" spc="-100" normalizeH="0" dirty="0" smtClean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itchFamily="50" charset="-128"/>
            </a:endParaRPr>
          </a:p>
        </p:txBody>
      </p:sp>
      <p:sp>
        <p:nvSpPr>
          <p:cNvPr id="95" name="Text Box 142"/>
          <p:cNvSpPr txBox="1">
            <a:spLocks noChangeArrowheads="1"/>
          </p:cNvSpPr>
          <p:nvPr/>
        </p:nvSpPr>
        <p:spPr bwMode="auto">
          <a:xfrm>
            <a:off x="1052736" y="2371884"/>
            <a:ext cx="5574811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800" b="0" i="0" u="none" strike="noStrike" cap="none" normalizeH="0" baseline="0" dirty="0" smtClean="0">
                <a:ln w="127000">
                  <a:solidFill>
                    <a:srgbClr val="E55B74"/>
                  </a:solidFill>
                </a:ln>
                <a:solidFill>
                  <a:srgbClr val="E55B74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オイルキープキャンペーン</a:t>
            </a:r>
            <a:endParaRPr kumimoji="1" lang="en-US" altLang="ja-JP" sz="2400" b="0" i="0" u="none" strike="noStrike" cap="none" normalizeH="0" baseline="0" dirty="0" smtClean="0">
              <a:ln w="127000">
                <a:solidFill>
                  <a:srgbClr val="E55B74"/>
                </a:solidFill>
              </a:ln>
              <a:solidFill>
                <a:srgbClr val="E55B74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6" name="Text Box 142"/>
          <p:cNvSpPr txBox="1">
            <a:spLocks noChangeArrowheads="1"/>
          </p:cNvSpPr>
          <p:nvPr/>
        </p:nvSpPr>
        <p:spPr bwMode="auto">
          <a:xfrm>
            <a:off x="980728" y="2336413"/>
            <a:ext cx="573462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itchFamily="50" charset="-128"/>
              </a:rPr>
              <a:t>オイルキープキャンペーン</a:t>
            </a:r>
            <a:endParaRPr kumimoji="1" lang="en-US" altLang="ja-JP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ＭＳ Ｐゴシック" pitchFamily="50" charset="-128"/>
            </a:endParaRPr>
          </a:p>
        </p:txBody>
      </p:sp>
      <p:sp>
        <p:nvSpPr>
          <p:cNvPr id="98" name="Text Box 154"/>
          <p:cNvSpPr txBox="1">
            <a:spLocks noChangeArrowheads="1"/>
          </p:cNvSpPr>
          <p:nvPr/>
        </p:nvSpPr>
        <p:spPr bwMode="auto">
          <a:xfrm>
            <a:off x="548680" y="3008784"/>
            <a:ext cx="5328593" cy="521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spc="150" dirty="0">
                <a:solidFill>
                  <a:srgbClr val="412718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２</a:t>
            </a:r>
            <a:r>
              <a:rPr kumimoji="1" lang="ja-JP" altLang="en-US" sz="1200" b="0" i="0" u="none" strike="noStrike" cap="none" spc="150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月はお得なオイルキープを開催中です。</a:t>
            </a:r>
            <a:endParaRPr kumimoji="1" lang="en-US" altLang="ja-JP" sz="1200" b="0" i="0" u="none" strike="noStrike" cap="none" spc="150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itchFamily="50" charset="-128"/>
            </a:endParaRPr>
          </a:p>
          <a:p>
            <a:pPr marL="0" marR="0" lvl="0" indent="0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spc="150" dirty="0" smtClean="0">
                <a:solidFill>
                  <a:srgbClr val="412718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オイルキープがお得な今、是非</a:t>
            </a:r>
            <a:r>
              <a:rPr kumimoji="1" lang="ja-JP" altLang="en-US" sz="1200" b="0" i="0" u="none" strike="noStrike" cap="none" spc="150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マイボトルを</a:t>
            </a:r>
            <a:r>
              <a:rPr kumimoji="1" lang="en-US" altLang="ja-JP" sz="1200" b="0" i="0" u="none" strike="noStrike" cap="none" spc="150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GET</a:t>
            </a:r>
            <a:r>
              <a:rPr kumimoji="1" lang="ja-JP" altLang="en-US" sz="1200" b="0" i="0" u="none" strike="noStrike" cap="none" spc="150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してください！</a:t>
            </a:r>
            <a:endParaRPr kumimoji="1" lang="en-US" altLang="ja-JP" sz="1200" b="0" i="0" u="none" strike="noStrike" cap="none" spc="150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itchFamily="50" charset="-128"/>
            </a:endParaRPr>
          </a:p>
          <a:p>
            <a:pPr marL="0" marR="0" lvl="0" indent="0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spc="150" dirty="0">
                <a:solidFill>
                  <a:srgbClr val="412718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車種</a:t>
            </a:r>
            <a:r>
              <a:rPr lang="ja-JP" altLang="en-US" sz="1200" spc="150" dirty="0" smtClean="0">
                <a:solidFill>
                  <a:srgbClr val="412718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itchFamily="50" charset="-128"/>
              </a:rPr>
              <a:t>や回数によって金額が異なりますので、お気軽にお尋ねください。</a:t>
            </a:r>
            <a:endParaRPr kumimoji="1" lang="en-US" altLang="ja-JP" sz="1200" b="0" i="0" u="none" strike="noStrike" cap="none" spc="150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itchFamily="50" charset="-128"/>
            </a:endParaRPr>
          </a:p>
        </p:txBody>
      </p:sp>
      <p:pic>
        <p:nvPicPr>
          <p:cNvPr id="100" name="Picture 2" descr="C:\Users\mmc\Desktop\岡崎のフォルダ\作ったもの\POP\20220116_2月メンテナンスフェア\heart_bl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54449">
            <a:off x="91010" y="6409722"/>
            <a:ext cx="760335" cy="64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Text Box 162"/>
          <p:cNvSpPr txBox="1">
            <a:spLocks noChangeArrowheads="1"/>
          </p:cNvSpPr>
          <p:nvPr/>
        </p:nvSpPr>
        <p:spPr bwMode="auto">
          <a:xfrm>
            <a:off x="476672" y="2299876"/>
            <a:ext cx="1144301" cy="54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i="0" u="none" strike="noStrike" cap="none" spc="-100" normalizeH="0" dirty="0" smtClean="0">
                <a:ln>
                  <a:noFill/>
                </a:ln>
                <a:solidFill>
                  <a:srgbClr val="E55B74"/>
                </a:solidFill>
                <a:effectLst/>
                <a:latin typeface="Arial Black" panose="020B0A04020102020204" pitchFamily="34" charset="0"/>
                <a:ea typeface="HGPｺﾞｼｯｸE" panose="020B0900000000000000" pitchFamily="50" charset="-128"/>
                <a:cs typeface="Times New Roman" pitchFamily="18" charset="0"/>
              </a:rPr>
              <a:t>28</a:t>
            </a:r>
            <a:r>
              <a:rPr kumimoji="1" lang="ja-JP" altLang="en-US" sz="2800" i="0" u="none" strike="noStrike" cap="none" spc="-100" normalizeH="0" dirty="0" smtClean="0">
                <a:ln>
                  <a:noFill/>
                </a:ln>
                <a:solidFill>
                  <a:srgbClr val="E55B74"/>
                </a:solidFill>
                <a:effectLst/>
                <a:latin typeface="Arial Black" panose="020B0A04020102020204" pitchFamily="34" charset="0"/>
                <a:ea typeface="HGPｺﾞｼｯｸE" panose="020B0900000000000000" pitchFamily="50" charset="-128"/>
                <a:cs typeface="Times New Roman" pitchFamily="18" charset="0"/>
              </a:rPr>
              <a:t>日</a:t>
            </a:r>
            <a:endParaRPr kumimoji="1" lang="en-US" altLang="ja-JP" sz="2800" i="0" u="none" strike="noStrike" cap="none" spc="-100" normalizeH="0" dirty="0" smtClean="0">
              <a:ln>
                <a:noFill/>
              </a:ln>
              <a:solidFill>
                <a:srgbClr val="E55B74"/>
              </a:solidFill>
              <a:effectLst/>
              <a:latin typeface="Arial Black" panose="020B0A04020102020204" pitchFamily="34" charset="0"/>
              <a:ea typeface="HGPｺﾞｼｯｸE" panose="020B0900000000000000" pitchFamily="50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i="0" u="none" strike="noStrike" cap="none" spc="-100" normalizeH="0" dirty="0" smtClean="0">
                <a:ln>
                  <a:noFill/>
                </a:ln>
                <a:solidFill>
                  <a:srgbClr val="E55B74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まで！</a:t>
            </a:r>
            <a:endParaRPr kumimoji="1" lang="en-US" altLang="ja-JP" sz="1050" i="0" u="none" strike="noStrike" cap="none" spc="-100" normalizeH="0" dirty="0" smtClean="0">
              <a:ln>
                <a:noFill/>
              </a:ln>
              <a:solidFill>
                <a:srgbClr val="E55B74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itchFamily="50" charset="-128"/>
            </a:endParaRPr>
          </a:p>
        </p:txBody>
      </p:sp>
      <p:sp>
        <p:nvSpPr>
          <p:cNvPr id="97" name="Text Box 162"/>
          <p:cNvSpPr txBox="1">
            <a:spLocks noChangeArrowheads="1"/>
          </p:cNvSpPr>
          <p:nvPr/>
        </p:nvSpPr>
        <p:spPr bwMode="auto">
          <a:xfrm rot="21214744">
            <a:off x="45291" y="6525640"/>
            <a:ext cx="896168" cy="45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spc="-100" dirty="0">
                <a:ln w="76200">
                  <a:solidFill>
                    <a:srgbClr val="E55B74"/>
                  </a:solidFill>
                </a:ln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itchFamily="18" charset="0"/>
              </a:rPr>
              <a:t>おすすめ</a:t>
            </a:r>
            <a:endParaRPr kumimoji="1" lang="en-US" altLang="ja-JP" sz="800" i="0" u="none" strike="noStrike" cap="none" spc="-100" normalizeH="0" dirty="0" smtClean="0">
              <a:ln w="76200">
                <a:solidFill>
                  <a:srgbClr val="E55B74"/>
                </a:solidFill>
              </a:ln>
              <a:solidFill>
                <a:schemeClr val="bg1"/>
              </a:solidFill>
              <a:effectLst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ＭＳ Ｐゴシック" pitchFamily="50" charset="-128"/>
            </a:endParaRPr>
          </a:p>
        </p:txBody>
      </p:sp>
      <p:sp>
        <p:nvSpPr>
          <p:cNvPr id="102" name="Text Box 162"/>
          <p:cNvSpPr txBox="1">
            <a:spLocks noChangeArrowheads="1"/>
          </p:cNvSpPr>
          <p:nvPr/>
        </p:nvSpPr>
        <p:spPr bwMode="auto">
          <a:xfrm rot="21214744">
            <a:off x="38921" y="6525639"/>
            <a:ext cx="896168" cy="45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spc="-1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itchFamily="18" charset="0"/>
              </a:rPr>
              <a:t>おすすめ</a:t>
            </a:r>
            <a:endParaRPr kumimoji="1" lang="en-US" altLang="ja-JP" sz="800" i="0" u="none" strike="noStrike" cap="none" spc="-100" normalizeH="0" dirty="0" smtClean="0">
              <a:ln>
                <a:noFill/>
              </a:ln>
              <a:solidFill>
                <a:schemeClr val="bg1"/>
              </a:solidFill>
              <a:effectLst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ＭＳ Ｐゴシック" pitchFamily="50" charset="-128"/>
            </a:endParaRPr>
          </a:p>
        </p:txBody>
      </p:sp>
      <p:pic>
        <p:nvPicPr>
          <p:cNvPr id="3" name="Picture 3" descr="C:\Users\mmc\Desktop\岡崎のフォルダ\作ったもの\素材\いらすとや\kid_job_boy_seibishi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861" y="2843552"/>
            <a:ext cx="742140" cy="1173344"/>
          </a:xfrm>
          <a:prstGeom prst="rect">
            <a:avLst/>
          </a:prstGeom>
          <a:noFill/>
          <a:effectLst>
            <a:outerShdw dist="25400" dir="1200000" algn="ctr" rotWithShape="0">
              <a:srgbClr val="E55B7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 Box 113"/>
          <p:cNvSpPr txBox="1">
            <a:spLocks noChangeArrowheads="1"/>
          </p:cNvSpPr>
          <p:nvPr/>
        </p:nvSpPr>
        <p:spPr bwMode="auto">
          <a:xfrm>
            <a:off x="4119719" y="8697416"/>
            <a:ext cx="2189601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1143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※</a:t>
            </a:r>
            <a:r>
              <a:rPr kumimoji="1" lang="ja-JP" altLang="en-US" sz="900" i="0" u="none" strike="noStrike" cap="none" normalizeH="0" baseline="0" dirty="0" smtClean="0">
                <a:ln>
                  <a:noFill/>
                </a:ln>
                <a:solidFill>
                  <a:srgbClr val="412718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バッテリー交換には別途工賃が</a:t>
            </a:r>
            <a:endParaRPr kumimoji="1" lang="en-US" altLang="ja-JP" sz="90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itchFamily="18" charset="0"/>
            </a:endParaRPr>
          </a:p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900" dirty="0">
                <a:solidFill>
                  <a:srgbClr val="412718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　</a:t>
            </a:r>
            <a:r>
              <a:rPr lang="ja-JP" altLang="en-US" sz="900" dirty="0" smtClean="0">
                <a:solidFill>
                  <a:srgbClr val="412718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　必要となります</a:t>
            </a:r>
            <a:endParaRPr kumimoji="1" lang="ja-JP" altLang="ja-JP" sz="1600" i="0" u="none" strike="noStrike" cap="none" normalizeH="0" baseline="0" dirty="0" smtClean="0">
              <a:ln>
                <a:noFill/>
              </a:ln>
              <a:solidFill>
                <a:srgbClr val="412718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51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231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Dynabook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mmc</dc:creator>
  <cp:lastModifiedBy>mmc</cp:lastModifiedBy>
  <cp:revision>72</cp:revision>
  <cp:lastPrinted>2023-02-08T02:28:21Z</cp:lastPrinted>
  <dcterms:created xsi:type="dcterms:W3CDTF">2021-12-01T08:09:13Z</dcterms:created>
  <dcterms:modified xsi:type="dcterms:W3CDTF">2023-02-16T05:52:27Z</dcterms:modified>
</cp:coreProperties>
</file>