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5747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736" algn="l" defTabSz="95747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472" algn="l" defTabSz="95747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206" algn="l" defTabSz="95747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4941" algn="l" defTabSz="95747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3675" algn="l" defTabSz="95747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2411" algn="l" defTabSz="95747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1146" algn="l" defTabSz="95747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29881" algn="l" defTabSz="95747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B53A"/>
    <a:srgbClr val="D2660D"/>
    <a:srgbClr val="CF0F2C"/>
    <a:srgbClr val="DFCC1D"/>
    <a:srgbClr val="3A080B"/>
    <a:srgbClr val="EE8216"/>
    <a:srgbClr val="F9D5B1"/>
    <a:srgbClr val="BA640E"/>
    <a:srgbClr val="FECD1F"/>
    <a:srgbClr val="132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154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1"/>
            <a:ext cx="5829300" cy="212337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4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3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9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98BC-B4A7-4AD6-890C-856F0FF9D5BC}" type="datetimeFigureOut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BDEB-C380-407A-9E87-628908BAC7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259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98BC-B4A7-4AD6-890C-856F0FF9D5BC}" type="datetimeFigureOut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BDEB-C380-407A-9E87-628908BAC7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850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891" y="740658"/>
            <a:ext cx="1620440" cy="1577622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59570" y="740658"/>
            <a:ext cx="4747022" cy="1577622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98BC-B4A7-4AD6-890C-856F0FF9D5BC}" type="datetimeFigureOut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BDEB-C380-407A-9E87-628908BAC7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261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98BC-B4A7-4AD6-890C-856F0FF9D5BC}" type="datetimeFigureOut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BDEB-C380-407A-9E87-628908BAC7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569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7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4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20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49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36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4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1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298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98BC-B4A7-4AD6-890C-856F0FF9D5BC}" type="datetimeFigureOut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BDEB-C380-407A-9E87-628908BAC7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388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59569" y="4315530"/>
            <a:ext cx="3183731" cy="122013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57602" y="4315530"/>
            <a:ext cx="3183731" cy="122013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98BC-B4A7-4AD6-890C-856F0FF9D5BC}" type="datetimeFigureOut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BDEB-C380-407A-9E87-628908BAC7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874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36" indent="0">
              <a:buNone/>
              <a:defRPr sz="2100" b="1"/>
            </a:lvl2pPr>
            <a:lvl3pPr marL="957472" indent="0">
              <a:buNone/>
              <a:defRPr sz="1900" b="1"/>
            </a:lvl3pPr>
            <a:lvl4pPr marL="1436206" indent="0">
              <a:buNone/>
              <a:defRPr sz="1600" b="1"/>
            </a:lvl4pPr>
            <a:lvl5pPr marL="1914941" indent="0">
              <a:buNone/>
              <a:defRPr sz="1600" b="1"/>
            </a:lvl5pPr>
            <a:lvl6pPr marL="2393675" indent="0">
              <a:buNone/>
              <a:defRPr sz="1600" b="1"/>
            </a:lvl6pPr>
            <a:lvl7pPr marL="2872411" indent="0">
              <a:buNone/>
              <a:defRPr sz="1600" b="1"/>
            </a:lvl7pPr>
            <a:lvl8pPr marL="3351146" indent="0">
              <a:buNone/>
              <a:defRPr sz="1600" b="1"/>
            </a:lvl8pPr>
            <a:lvl9pPr marL="382988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36" indent="0">
              <a:buNone/>
              <a:defRPr sz="2100" b="1"/>
            </a:lvl2pPr>
            <a:lvl3pPr marL="957472" indent="0">
              <a:buNone/>
              <a:defRPr sz="1900" b="1"/>
            </a:lvl3pPr>
            <a:lvl4pPr marL="1436206" indent="0">
              <a:buNone/>
              <a:defRPr sz="1600" b="1"/>
            </a:lvl4pPr>
            <a:lvl5pPr marL="1914941" indent="0">
              <a:buNone/>
              <a:defRPr sz="1600" b="1"/>
            </a:lvl5pPr>
            <a:lvl6pPr marL="2393675" indent="0">
              <a:buNone/>
              <a:defRPr sz="1600" b="1"/>
            </a:lvl6pPr>
            <a:lvl7pPr marL="2872411" indent="0">
              <a:buNone/>
              <a:defRPr sz="1600" b="1"/>
            </a:lvl7pPr>
            <a:lvl8pPr marL="3351146" indent="0">
              <a:buNone/>
              <a:defRPr sz="1600" b="1"/>
            </a:lvl8pPr>
            <a:lvl9pPr marL="382988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98BC-B4A7-4AD6-890C-856F0FF9D5BC}" type="datetimeFigureOut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BDEB-C380-407A-9E87-628908BAC7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050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98BC-B4A7-4AD6-890C-856F0FF9D5BC}" type="datetimeFigureOut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BDEB-C380-407A-9E87-628908BAC7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099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98BC-B4A7-4AD6-890C-856F0FF9D5BC}" type="datetimeFigureOut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BDEB-C380-407A-9E87-628908BAC7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941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736" indent="0">
              <a:buNone/>
              <a:defRPr sz="1300"/>
            </a:lvl2pPr>
            <a:lvl3pPr marL="957472" indent="0">
              <a:buNone/>
              <a:defRPr sz="1000"/>
            </a:lvl3pPr>
            <a:lvl4pPr marL="1436206" indent="0">
              <a:buNone/>
              <a:defRPr sz="1000"/>
            </a:lvl4pPr>
            <a:lvl5pPr marL="1914941" indent="0">
              <a:buNone/>
              <a:defRPr sz="1000"/>
            </a:lvl5pPr>
            <a:lvl6pPr marL="2393675" indent="0">
              <a:buNone/>
              <a:defRPr sz="1000"/>
            </a:lvl6pPr>
            <a:lvl7pPr marL="2872411" indent="0">
              <a:buNone/>
              <a:defRPr sz="1000"/>
            </a:lvl7pPr>
            <a:lvl8pPr marL="3351146" indent="0">
              <a:buNone/>
              <a:defRPr sz="1000"/>
            </a:lvl8pPr>
            <a:lvl9pPr marL="382988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98BC-B4A7-4AD6-890C-856F0FF9D5BC}" type="datetimeFigureOut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BDEB-C380-407A-9E87-628908BAC7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590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736" indent="0">
              <a:buNone/>
              <a:defRPr sz="2900"/>
            </a:lvl2pPr>
            <a:lvl3pPr marL="957472" indent="0">
              <a:buNone/>
              <a:defRPr sz="2500"/>
            </a:lvl3pPr>
            <a:lvl4pPr marL="1436206" indent="0">
              <a:buNone/>
              <a:defRPr sz="2100"/>
            </a:lvl4pPr>
            <a:lvl5pPr marL="1914941" indent="0">
              <a:buNone/>
              <a:defRPr sz="2100"/>
            </a:lvl5pPr>
            <a:lvl6pPr marL="2393675" indent="0">
              <a:buNone/>
              <a:defRPr sz="2100"/>
            </a:lvl6pPr>
            <a:lvl7pPr marL="2872411" indent="0">
              <a:buNone/>
              <a:defRPr sz="2100"/>
            </a:lvl7pPr>
            <a:lvl8pPr marL="3351146" indent="0">
              <a:buNone/>
              <a:defRPr sz="2100"/>
            </a:lvl8pPr>
            <a:lvl9pPr marL="3829881" indent="0">
              <a:buNone/>
              <a:defRPr sz="21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736" indent="0">
              <a:buNone/>
              <a:defRPr sz="1300"/>
            </a:lvl2pPr>
            <a:lvl3pPr marL="957472" indent="0">
              <a:buNone/>
              <a:defRPr sz="1000"/>
            </a:lvl3pPr>
            <a:lvl4pPr marL="1436206" indent="0">
              <a:buNone/>
              <a:defRPr sz="1000"/>
            </a:lvl4pPr>
            <a:lvl5pPr marL="1914941" indent="0">
              <a:buNone/>
              <a:defRPr sz="1000"/>
            </a:lvl5pPr>
            <a:lvl6pPr marL="2393675" indent="0">
              <a:buNone/>
              <a:defRPr sz="1000"/>
            </a:lvl6pPr>
            <a:lvl7pPr marL="2872411" indent="0">
              <a:buNone/>
              <a:defRPr sz="1000"/>
            </a:lvl7pPr>
            <a:lvl8pPr marL="3351146" indent="0">
              <a:buNone/>
              <a:defRPr sz="1000"/>
            </a:lvl8pPr>
            <a:lvl9pPr marL="382988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98BC-B4A7-4AD6-890C-856F0FF9D5BC}" type="datetimeFigureOut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BDEB-C380-407A-9E87-628908BAC7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829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46" tIns="47874" rIns="95746" bIns="47874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5746" tIns="47874" rIns="95746" bIns="47874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5746" tIns="47874" rIns="95746" bIns="4787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C98BC-B4A7-4AD6-890C-856F0FF9D5BC}" type="datetimeFigureOut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5746" tIns="47874" rIns="95746" bIns="4787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5746" tIns="47874" rIns="95746" bIns="4787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BDEB-C380-407A-9E87-628908BAC7C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253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472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052" indent="-359052" algn="l" defTabSz="95747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945" indent="-299209" algn="l" defTabSz="95747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838" indent="-239368" algn="l" defTabSz="95747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571" indent="-239368" algn="l" defTabSz="95747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307" indent="-239368" algn="l" defTabSz="95747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043" indent="-239368" algn="l" defTabSz="95747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1779" indent="-239368" algn="l" defTabSz="95747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0513" indent="-239368" algn="l" defTabSz="95747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249" indent="-239368" algn="l" defTabSz="95747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736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472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206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4941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3675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411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146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9881" algn="l" defTabSz="95747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角丸四角形 75"/>
          <p:cNvSpPr/>
          <p:nvPr/>
        </p:nvSpPr>
        <p:spPr>
          <a:xfrm>
            <a:off x="3570293" y="3952682"/>
            <a:ext cx="2880360" cy="2148205"/>
          </a:xfrm>
          <a:prstGeom prst="roundRect">
            <a:avLst>
              <a:gd name="adj" fmla="val 4750"/>
            </a:avLst>
          </a:prstGeom>
          <a:solidFill>
            <a:schemeClr val="bg1"/>
          </a:solidFill>
          <a:ln w="19050" cap="flat" cmpd="sng" algn="ctr">
            <a:solidFill>
              <a:srgbClr val="CF0F2C"/>
            </a:solidFill>
            <a:prstDash val="sysDot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2078" name="テキスト ボックス 2"/>
          <p:cNvSpPr txBox="1">
            <a:spLocks noChangeArrowheads="1"/>
          </p:cNvSpPr>
          <p:nvPr/>
        </p:nvSpPr>
        <p:spPr bwMode="auto">
          <a:xfrm>
            <a:off x="0" y="776536"/>
            <a:ext cx="68580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4400" spc="-300" dirty="0" smtClean="0">
                <a:ln w="152400">
                  <a:solidFill>
                    <a:srgbClr val="A8B53A"/>
                  </a:solidFill>
                </a:ln>
                <a:solidFill>
                  <a:srgbClr val="3A080B"/>
                </a:solidFill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1</a:t>
            </a:r>
            <a:r>
              <a:rPr lang="en-US" altLang="ja-JP" sz="4400" spc="-300" dirty="0" smtClean="0">
                <a:ln w="152400">
                  <a:solidFill>
                    <a:srgbClr val="CF0F2C"/>
                  </a:solidFill>
                </a:ln>
                <a:solidFill>
                  <a:srgbClr val="3A080B"/>
                </a:solidFill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1</a:t>
            </a:r>
            <a:r>
              <a:rPr lang="ja-JP" altLang="en-US" sz="4400" spc="-300" dirty="0" smtClean="0">
                <a:ln w="152400">
                  <a:solidFill>
                    <a:srgbClr val="D2660D"/>
                  </a:solidFill>
                </a:ln>
                <a:solidFill>
                  <a:srgbClr val="3A080B"/>
                </a:solidFill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月</a:t>
            </a:r>
            <a:r>
              <a:rPr kumimoji="1" lang="ja-JP" altLang="ja-JP" sz="3200" b="0" i="0" u="none" strike="noStrike" cap="none" spc="-300" normalizeH="0" dirty="0" smtClean="0">
                <a:ln w="152400">
                  <a:solidFill>
                    <a:srgbClr val="DFCC1D"/>
                  </a:solidFill>
                </a:ln>
                <a:solidFill>
                  <a:srgbClr val="3A080B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の</a:t>
            </a:r>
            <a:endParaRPr kumimoji="1" lang="en-US" altLang="ja-JP" sz="3200" b="0" i="0" u="none" strike="noStrike" cap="none" spc="-300" normalizeH="0" dirty="0" smtClean="0">
              <a:ln w="152400">
                <a:solidFill>
                  <a:srgbClr val="DFCC1D"/>
                </a:solidFill>
              </a:ln>
              <a:solidFill>
                <a:srgbClr val="3A080B"/>
              </a:solidFill>
              <a:effectLst/>
              <a:latin typeface="HGS創英角ｺﾞｼｯｸUB" pitchFamily="50" charset="-128"/>
              <a:ea typeface="HGS創英角ｺﾞｼｯｸUB" pitchFamily="50" charset="-128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4400" b="0" i="0" u="none" strike="noStrike" cap="none" spc="-300" normalizeH="0" dirty="0" smtClean="0">
                <a:ln w="152400">
                  <a:solidFill>
                    <a:srgbClr val="D2660D"/>
                  </a:solidFill>
                </a:ln>
                <a:solidFill>
                  <a:srgbClr val="3A080B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メ</a:t>
            </a:r>
            <a:r>
              <a:rPr kumimoji="1" lang="ja-JP" altLang="ja-JP" sz="4400" b="0" i="0" u="none" strike="noStrike" cap="none" spc="-300" normalizeH="0" dirty="0" smtClean="0">
                <a:ln w="152400">
                  <a:solidFill>
                    <a:srgbClr val="CF0F2C"/>
                  </a:solidFill>
                </a:ln>
                <a:solidFill>
                  <a:srgbClr val="3A080B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ン</a:t>
            </a:r>
            <a:r>
              <a:rPr kumimoji="1" lang="ja-JP" altLang="ja-JP" sz="4400" b="0" i="0" u="none" strike="noStrike" cap="none" spc="-300" normalizeH="0" dirty="0" smtClean="0">
                <a:ln w="152400">
                  <a:solidFill>
                    <a:srgbClr val="DFCC1D"/>
                  </a:solidFill>
                </a:ln>
                <a:solidFill>
                  <a:srgbClr val="3A080B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テ</a:t>
            </a:r>
            <a:r>
              <a:rPr kumimoji="1" lang="ja-JP" altLang="ja-JP" sz="4400" b="0" i="0" u="none" strike="noStrike" cap="none" spc="-300" normalizeH="0" dirty="0" smtClean="0">
                <a:ln w="152400">
                  <a:solidFill>
                    <a:srgbClr val="A8B53A"/>
                  </a:solidFill>
                </a:ln>
                <a:solidFill>
                  <a:srgbClr val="3A080B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ナ</a:t>
            </a:r>
            <a:r>
              <a:rPr kumimoji="1" lang="ja-JP" altLang="ja-JP" sz="4400" b="0" i="0" u="none" strike="noStrike" cap="none" spc="-300" normalizeH="0" dirty="0" smtClean="0">
                <a:ln w="152400">
                  <a:solidFill>
                    <a:srgbClr val="CF0F2C"/>
                  </a:solidFill>
                </a:ln>
                <a:solidFill>
                  <a:srgbClr val="3A080B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ン</a:t>
            </a:r>
            <a:r>
              <a:rPr kumimoji="1" lang="ja-JP" altLang="ja-JP" sz="4400" b="0" i="0" u="none" strike="noStrike" cap="none" spc="-300" normalizeH="0" dirty="0" smtClean="0">
                <a:ln w="152400">
                  <a:solidFill>
                    <a:srgbClr val="DFCC1D"/>
                  </a:solidFill>
                </a:ln>
                <a:solidFill>
                  <a:srgbClr val="3A080B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ス</a:t>
            </a:r>
            <a:r>
              <a:rPr kumimoji="1" lang="ja-JP" altLang="ja-JP" sz="4400" b="0" i="0" u="none" strike="noStrike" cap="none" spc="-300" normalizeH="0" dirty="0" smtClean="0">
                <a:ln w="152400">
                  <a:solidFill>
                    <a:srgbClr val="D2660D"/>
                  </a:solidFill>
                </a:ln>
                <a:solidFill>
                  <a:srgbClr val="3A080B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フ</a:t>
            </a:r>
            <a:r>
              <a:rPr kumimoji="1" lang="ja-JP" altLang="ja-JP" sz="4400" b="0" i="0" u="none" strike="noStrike" cap="none" spc="-300" normalizeH="0" dirty="0" smtClean="0">
                <a:ln w="152400">
                  <a:solidFill>
                    <a:srgbClr val="A8B53A"/>
                  </a:solidFill>
                </a:ln>
                <a:solidFill>
                  <a:srgbClr val="3A080B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ェ</a:t>
            </a:r>
            <a:r>
              <a:rPr kumimoji="1" lang="ja-JP" altLang="ja-JP" sz="4400" b="0" i="0" u="none" strike="noStrike" cap="none" spc="-300" normalizeH="0" dirty="0" smtClean="0">
                <a:ln w="152400">
                  <a:solidFill>
                    <a:srgbClr val="CF0F2C"/>
                  </a:solidFill>
                </a:ln>
                <a:solidFill>
                  <a:srgbClr val="3A080B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ア</a:t>
            </a:r>
            <a:endParaRPr kumimoji="1" lang="ja-JP" altLang="ja-JP" sz="1600" b="0" i="0" u="none" strike="noStrike" cap="none" spc="-300" normalizeH="0" dirty="0" smtClean="0">
              <a:ln w="152400">
                <a:solidFill>
                  <a:srgbClr val="CF0F2C"/>
                </a:solidFill>
              </a:ln>
              <a:solidFill>
                <a:srgbClr val="3A080B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801590" y="3872880"/>
            <a:ext cx="1795762" cy="1520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319615" y="9364786"/>
            <a:ext cx="6218770" cy="412750"/>
          </a:xfrm>
          <a:prstGeom prst="rect">
            <a:avLst/>
          </a:prstGeom>
          <a:solidFill>
            <a:srgbClr val="A8B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>
              <a:solidFill>
                <a:srgbClr val="193C8F"/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432048" y="3937194"/>
            <a:ext cx="2870200" cy="2158365"/>
          </a:xfrm>
          <a:prstGeom prst="roundRect">
            <a:avLst>
              <a:gd name="adj" fmla="val 4750"/>
            </a:avLst>
          </a:prstGeom>
          <a:solidFill>
            <a:schemeClr val="bg1"/>
          </a:solidFill>
          <a:ln w="19050">
            <a:solidFill>
              <a:srgbClr val="A8B53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36" name="Text Box 149"/>
          <p:cNvSpPr txBox="1">
            <a:spLocks noChangeArrowheads="1"/>
          </p:cNvSpPr>
          <p:nvPr/>
        </p:nvSpPr>
        <p:spPr bwMode="auto">
          <a:xfrm>
            <a:off x="648841" y="4007327"/>
            <a:ext cx="29241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1" i="0" u="none" strike="noStrike" cap="none" normalizeH="0" baseline="0" dirty="0" smtClean="0">
                <a:ln w="76200">
                  <a:solidFill>
                    <a:srgbClr val="A8B53A"/>
                  </a:solidFill>
                </a:ln>
                <a:solidFill>
                  <a:srgbClr val="E02F62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itchFamily="18" charset="0"/>
              </a:rPr>
              <a:t>　</a:t>
            </a:r>
            <a:r>
              <a:rPr kumimoji="1" lang="ja-JP" altLang="ja-JP" sz="1800" b="1" i="0" u="none" strike="noStrike" cap="none" normalizeH="0" baseline="0" dirty="0" smtClean="0">
                <a:ln w="76200">
                  <a:solidFill>
                    <a:srgbClr val="A8B53A"/>
                  </a:solidFill>
                </a:ln>
                <a:solidFill>
                  <a:srgbClr val="FF7DBD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itchFamily="18" charset="0"/>
              </a:rPr>
              <a:t>エアコン</a:t>
            </a:r>
            <a:endParaRPr kumimoji="1" lang="ja-JP" altLang="ja-JP" sz="700" b="1" i="0" u="none" strike="noStrike" cap="none" normalizeH="0" baseline="0" dirty="0" smtClean="0">
              <a:ln w="76200">
                <a:solidFill>
                  <a:srgbClr val="A8B53A"/>
                </a:solidFill>
              </a:ln>
              <a:solidFill>
                <a:srgbClr val="FF7DBD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800" b="1" i="0" u="none" strike="noStrike" cap="none" normalizeH="0" baseline="0" dirty="0" smtClean="0">
                <a:ln w="76200">
                  <a:solidFill>
                    <a:srgbClr val="A8B53A"/>
                  </a:solidFill>
                </a:ln>
                <a:solidFill>
                  <a:srgbClr val="FF7DBD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itchFamily="18" charset="0"/>
              </a:rPr>
              <a:t>クリーニング</a:t>
            </a:r>
            <a:r>
              <a:rPr kumimoji="1" lang="en-US" altLang="ja-JP" sz="2400" b="1" i="0" u="none" strike="noStrike" cap="none" normalizeH="0" baseline="0" dirty="0" smtClean="0">
                <a:ln w="76200">
                  <a:solidFill>
                    <a:srgbClr val="A8B53A"/>
                  </a:solidFill>
                </a:ln>
                <a:solidFill>
                  <a:srgbClr val="FF7DBD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itchFamily="18" charset="0"/>
              </a:rPr>
              <a:t>20%OFF</a:t>
            </a:r>
            <a:endParaRPr kumimoji="1" lang="en-US" altLang="ja-JP" sz="2000" b="1" i="0" u="none" strike="noStrike" cap="none" normalizeH="0" baseline="0" dirty="0" smtClean="0">
              <a:ln w="76200">
                <a:solidFill>
                  <a:srgbClr val="A8B53A"/>
                </a:solidFill>
              </a:ln>
              <a:solidFill>
                <a:srgbClr val="FF7DBD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432048" y="6394302"/>
            <a:ext cx="2870200" cy="2161540"/>
          </a:xfrm>
          <a:prstGeom prst="roundRect">
            <a:avLst>
              <a:gd name="adj" fmla="val 4750"/>
            </a:avLst>
          </a:prstGeom>
          <a:solidFill>
            <a:schemeClr val="bg1"/>
          </a:solidFill>
          <a:ln w="19050" cap="flat" cmpd="sng" algn="ctr">
            <a:solidFill>
              <a:srgbClr val="DFCC1D"/>
            </a:solidFill>
            <a:prstDash val="sysDot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38" name="Text Box 143"/>
          <p:cNvSpPr txBox="1">
            <a:spLocks noChangeArrowheads="1"/>
          </p:cNvSpPr>
          <p:nvPr/>
        </p:nvSpPr>
        <p:spPr bwMode="auto">
          <a:xfrm>
            <a:off x="504056" y="5562308"/>
            <a:ext cx="78422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0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デュアル</a:t>
            </a:r>
            <a:endParaRPr kumimoji="1" lang="ja-JP" altLang="ja-JP" sz="600" b="0" i="0" u="none" strike="noStrike" cap="none" normalizeH="0" baseline="0" dirty="0" smtClean="0">
              <a:ln>
                <a:noFill/>
              </a:ln>
              <a:solidFill>
                <a:srgbClr val="A8B53A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0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エアコン車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rgbClr val="A8B53A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2162" name="Picture 114" descr="job_job_seibishi_ma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441"/>
          <a:stretch/>
        </p:blipFill>
        <p:spPr bwMode="auto">
          <a:xfrm>
            <a:off x="5733256" y="8728889"/>
            <a:ext cx="817432" cy="616599"/>
          </a:xfrm>
          <a:prstGeom prst="rect">
            <a:avLst/>
          </a:prstGeom>
          <a:noFill/>
          <a:effectLst>
            <a:glow rad="63500">
              <a:schemeClr val="bg1"/>
            </a:glow>
            <a:outerShdw blurRad="50800" dist="38100" dir="2700000" algn="tl" rotWithShape="0">
              <a:srgbClr val="A8B53A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角丸四角形 77"/>
          <p:cNvSpPr/>
          <p:nvPr/>
        </p:nvSpPr>
        <p:spPr>
          <a:xfrm>
            <a:off x="3576398" y="6386533"/>
            <a:ext cx="2898140" cy="2183130"/>
          </a:xfrm>
          <a:prstGeom prst="roundRect">
            <a:avLst>
              <a:gd name="adj" fmla="val 4750"/>
            </a:avLst>
          </a:prstGeom>
          <a:solidFill>
            <a:schemeClr val="bg1"/>
          </a:solidFill>
          <a:ln w="19050" cap="flat" cmpd="sng" algn="ctr">
            <a:solidFill>
              <a:srgbClr val="D2660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40" name="Text Box 142"/>
          <p:cNvSpPr txBox="1">
            <a:spLocks noChangeArrowheads="1"/>
          </p:cNvSpPr>
          <p:nvPr/>
        </p:nvSpPr>
        <p:spPr bwMode="auto">
          <a:xfrm>
            <a:off x="3175481" y="4016896"/>
            <a:ext cx="3682519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200" b="0" i="0" u="none" strike="noStrike" cap="none" normalizeH="0" baseline="0" dirty="0" smtClean="0">
                <a:ln w="76200">
                  <a:solidFill>
                    <a:srgbClr val="CF0F2C"/>
                  </a:solidFill>
                </a:ln>
                <a:solidFill>
                  <a:srgbClr val="E02F62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Times New Roman" pitchFamily="18" charset="0"/>
              </a:rPr>
              <a:t>ATF/CVTF</a:t>
            </a:r>
            <a:r>
              <a:rPr kumimoji="1" lang="ja-JP" altLang="en-US" sz="2200" b="0" i="0" u="none" strike="noStrike" cap="none" normalizeH="0" baseline="0" dirty="0" smtClean="0">
                <a:ln w="76200">
                  <a:solidFill>
                    <a:srgbClr val="CF0F2C"/>
                  </a:solidFill>
                </a:ln>
                <a:solidFill>
                  <a:srgbClr val="E02F62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Times New Roman" pitchFamily="18" charset="0"/>
              </a:rPr>
              <a:t>交換</a:t>
            </a:r>
            <a:r>
              <a:rPr kumimoji="1" lang="en-US" altLang="ja-JP" sz="2200" b="0" i="0" u="none" strike="noStrike" cap="none" normalizeH="0" baseline="0" dirty="0" smtClean="0">
                <a:ln w="76200">
                  <a:solidFill>
                    <a:srgbClr val="CF0F2C"/>
                  </a:solidFill>
                </a:ln>
                <a:solidFill>
                  <a:srgbClr val="E02F62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Times New Roman" pitchFamily="18" charset="0"/>
              </a:rPr>
              <a:t>20%OFF</a:t>
            </a:r>
            <a:endParaRPr kumimoji="1" lang="en-US" altLang="ja-JP" sz="2200" b="0" i="0" u="none" strike="noStrike" cap="none" normalizeH="0" baseline="0" dirty="0" smtClean="0">
              <a:ln w="76200">
                <a:solidFill>
                  <a:srgbClr val="CF0F2C"/>
                </a:solidFill>
              </a:ln>
              <a:solidFill>
                <a:srgbClr val="E02F62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" name="Text Box 141"/>
          <p:cNvSpPr txBox="1">
            <a:spLocks noChangeArrowheads="1"/>
          </p:cNvSpPr>
          <p:nvPr/>
        </p:nvSpPr>
        <p:spPr bwMode="auto">
          <a:xfrm>
            <a:off x="648072" y="6426057"/>
            <a:ext cx="26130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400" b="0" i="0" u="none" strike="noStrike" cap="none" normalizeH="0" baseline="0" dirty="0" smtClean="0">
                <a:ln w="76200">
                  <a:solidFill>
                    <a:srgbClr val="DFCC1D"/>
                  </a:solidFill>
                </a:ln>
                <a:solidFill>
                  <a:srgbClr val="BB6FFD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Times New Roman" pitchFamily="18" charset="0"/>
              </a:rPr>
              <a:t>タイヤ特価販売</a:t>
            </a:r>
            <a:endParaRPr kumimoji="1" lang="ja-JP" altLang="ja-JP" sz="2400" b="0" i="0" u="none" strike="noStrike" cap="none" normalizeH="0" baseline="0" dirty="0" smtClean="0">
              <a:ln w="76200">
                <a:solidFill>
                  <a:srgbClr val="DFCC1D"/>
                </a:solidFill>
              </a:ln>
              <a:solidFill>
                <a:srgbClr val="BB6FF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2" name="Text Box 140"/>
          <p:cNvSpPr txBox="1">
            <a:spLocks noChangeArrowheads="1"/>
          </p:cNvSpPr>
          <p:nvPr/>
        </p:nvSpPr>
        <p:spPr bwMode="auto">
          <a:xfrm>
            <a:off x="3755314" y="6385601"/>
            <a:ext cx="2562225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400" b="0" i="0" u="none" strike="noStrike" cap="none" normalizeH="0" baseline="0" dirty="0" smtClean="0">
                <a:ln w="76200">
                  <a:solidFill>
                    <a:srgbClr val="D2660D"/>
                  </a:solidFill>
                </a:ln>
                <a:solidFill>
                  <a:srgbClr val="E02F62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Times New Roman" pitchFamily="18" charset="0"/>
              </a:rPr>
              <a:t>バッテリー特価</a:t>
            </a:r>
            <a:endParaRPr kumimoji="1" lang="ja-JP" altLang="ja-JP" sz="2400" b="0" i="0" u="none" strike="noStrike" cap="none" normalizeH="0" baseline="0" dirty="0" smtClean="0">
              <a:ln w="76200">
                <a:solidFill>
                  <a:srgbClr val="D2660D"/>
                </a:solidFill>
              </a:ln>
              <a:solidFill>
                <a:srgbClr val="E02F62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2185" name="Picture 137" descr="car_oil_koukan_seibish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785"/>
          <a:stretch>
            <a:fillRect/>
          </a:stretch>
        </p:blipFill>
        <p:spPr bwMode="auto">
          <a:xfrm>
            <a:off x="85233" y="5889104"/>
            <a:ext cx="836613" cy="546100"/>
          </a:xfrm>
          <a:prstGeom prst="rect">
            <a:avLst/>
          </a:prstGeom>
          <a:noFill/>
          <a:effectLst>
            <a:glow rad="63500">
              <a:schemeClr val="bg1"/>
            </a:glow>
            <a:outerShdw blurRad="50800" dist="38100" dir="2700000" algn="tl" rotWithShape="0">
              <a:srgbClr val="A8B53A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84" name="Picture 136" descr="car_tire_wheel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6530">
            <a:off x="3127624" y="6284575"/>
            <a:ext cx="481013" cy="481013"/>
          </a:xfrm>
          <a:prstGeom prst="rect">
            <a:avLst/>
          </a:prstGeom>
          <a:noFill/>
          <a:effectLst>
            <a:glow rad="63500">
              <a:schemeClr val="bg1"/>
            </a:glow>
            <a:outerShdw blurRad="50800" dist="38100" dir="2700000" algn="tl" rotWithShape="0">
              <a:srgbClr val="A8B53A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 Box 135"/>
          <p:cNvSpPr txBox="1">
            <a:spLocks noChangeArrowheads="1"/>
          </p:cNvSpPr>
          <p:nvPr/>
        </p:nvSpPr>
        <p:spPr bwMode="auto">
          <a:xfrm>
            <a:off x="528910" y="4511383"/>
            <a:ext cx="3275484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軽自動車</a:t>
            </a:r>
            <a:r>
              <a:rPr kumimoji="1" lang="en-US" altLang="ja-JP" sz="10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   </a:t>
            </a: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5,500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円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⇒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2600" b="0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4,400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円</a:t>
            </a:r>
            <a:r>
              <a:rPr kumimoji="1" lang="ja-JP" altLang="en-US" sz="800" b="1" i="0" u="none" strike="noStrike" cap="none" normalizeH="0" baseline="0" dirty="0" smtClean="0">
                <a:solidFill>
                  <a:srgbClr val="A8B53A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（税込）</a:t>
            </a:r>
            <a:endParaRPr kumimoji="1" lang="ja-JP" altLang="en-US" sz="1800" b="0" i="0" u="none" strike="noStrike" cap="none" normalizeH="0" baseline="0" dirty="0" smtClean="0">
              <a:solidFill>
                <a:srgbClr val="A8B53A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2182" name="Picture 134" descr="car_syaken_seib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168" y="3080792"/>
            <a:ext cx="1489422" cy="969945"/>
          </a:xfrm>
          <a:prstGeom prst="rect">
            <a:avLst/>
          </a:prstGeom>
          <a:noFill/>
          <a:effectLst>
            <a:glow rad="63500">
              <a:schemeClr val="bg1"/>
            </a:glow>
            <a:outerShdw blurRad="50800" dist="38100" dir="2700000" algn="tl" rotWithShape="0">
              <a:srgbClr val="A8B53A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 Box 133"/>
          <p:cNvSpPr txBox="1">
            <a:spLocks noChangeArrowheads="1"/>
          </p:cNvSpPr>
          <p:nvPr/>
        </p:nvSpPr>
        <p:spPr bwMode="auto">
          <a:xfrm>
            <a:off x="504056" y="4949533"/>
            <a:ext cx="271145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普通車　 </a:t>
            </a:r>
            <a:r>
              <a:rPr kumimoji="1" lang="en-US" altLang="ja-JP" sz="10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   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8,800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円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⇒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2600" b="0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7,040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円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（税込）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rgbClr val="A8B53A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8" name="Text Box 132"/>
          <p:cNvSpPr txBox="1">
            <a:spLocks noChangeArrowheads="1"/>
          </p:cNvSpPr>
          <p:nvPr/>
        </p:nvSpPr>
        <p:spPr bwMode="auto">
          <a:xfrm>
            <a:off x="1120031" y="5447487"/>
            <a:ext cx="219233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11,000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円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⇒</a:t>
            </a:r>
            <a:r>
              <a:rPr kumimoji="1" lang="ja-JP" altLang="en-US" sz="9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2600" b="0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8,800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円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（税込）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rgbClr val="A8B53A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9" name="Text Box 131"/>
          <p:cNvSpPr txBox="1">
            <a:spLocks noChangeArrowheads="1"/>
          </p:cNvSpPr>
          <p:nvPr/>
        </p:nvSpPr>
        <p:spPr bwMode="auto">
          <a:xfrm>
            <a:off x="3605087" y="4470480"/>
            <a:ext cx="309165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9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軽自動車</a:t>
            </a: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15,290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円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⇒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2600" b="0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12,232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円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（税込）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rgbClr val="CF0F2C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0" name="Text Box 130"/>
          <p:cNvSpPr txBox="1">
            <a:spLocks noChangeArrowheads="1"/>
          </p:cNvSpPr>
          <p:nvPr/>
        </p:nvSpPr>
        <p:spPr bwMode="auto">
          <a:xfrm>
            <a:off x="3601911" y="4993556"/>
            <a:ext cx="3163935" cy="391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9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普通車　</a:t>
            </a: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18,260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円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⇒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2600" b="0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14,608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円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（税込）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rgbClr val="CF0F2C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2" name="Text Box 128"/>
          <p:cNvSpPr txBox="1">
            <a:spLocks noChangeArrowheads="1"/>
          </p:cNvSpPr>
          <p:nvPr/>
        </p:nvSpPr>
        <p:spPr bwMode="auto">
          <a:xfrm>
            <a:off x="476672" y="6900391"/>
            <a:ext cx="290195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通常価格</a:t>
            </a: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55,880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円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⇒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    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2600" b="0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37,400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円</a:t>
            </a:r>
            <a:r>
              <a:rPr kumimoji="1" lang="ja-JP" altLang="en-US" sz="6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（税込）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rgbClr val="DFCC1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3" name="Text Box 127"/>
          <p:cNvSpPr txBox="1">
            <a:spLocks noChangeArrowheads="1"/>
          </p:cNvSpPr>
          <p:nvPr/>
        </p:nvSpPr>
        <p:spPr bwMode="auto">
          <a:xfrm>
            <a:off x="404665" y="6897216"/>
            <a:ext cx="115212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◎</a:t>
            </a:r>
            <a:r>
              <a:rPr kumimoji="1" lang="en-US" altLang="ja-JP" sz="10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Arial Black" pitchFamily="34" charset="0"/>
                <a:ea typeface="HGｺﾞｼｯｸE" pitchFamily="49" charset="-128"/>
                <a:cs typeface="Times New Roman" pitchFamily="18" charset="0"/>
              </a:rPr>
              <a:t>155/65R14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rgbClr val="DFCC1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4" name="Text Box 126"/>
          <p:cNvSpPr txBox="1">
            <a:spLocks noChangeArrowheads="1"/>
          </p:cNvSpPr>
          <p:nvPr/>
        </p:nvSpPr>
        <p:spPr bwMode="auto">
          <a:xfrm>
            <a:off x="459358" y="7432377"/>
            <a:ext cx="3040086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通常価格</a:t>
            </a: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67,760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円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⇒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      </a:t>
            </a:r>
            <a:r>
              <a:rPr lang="en-US" altLang="ja-JP" sz="2600" dirty="0" smtClean="0">
                <a:solidFill>
                  <a:srgbClr val="DD0011"/>
                </a:solidFill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59</a:t>
            </a:r>
            <a:r>
              <a:rPr kumimoji="1" lang="en-US" altLang="ja-JP" sz="2600" b="0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,840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円</a:t>
            </a:r>
            <a:r>
              <a:rPr kumimoji="1" lang="ja-JP" altLang="en-US" sz="600" b="1" i="0" u="none" strike="noStrike" cap="none" normalizeH="0" baseline="0" dirty="0" smtClean="0">
                <a:solidFill>
                  <a:srgbClr val="DFCC1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（税込）</a:t>
            </a:r>
            <a:endParaRPr kumimoji="1" lang="ja-JP" altLang="en-US" sz="1400" b="0" i="0" u="none" strike="noStrike" cap="none" normalizeH="0" baseline="0" dirty="0" smtClean="0">
              <a:solidFill>
                <a:srgbClr val="DFCC1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5" name="Text Box 125"/>
          <p:cNvSpPr txBox="1">
            <a:spLocks noChangeArrowheads="1"/>
          </p:cNvSpPr>
          <p:nvPr/>
        </p:nvSpPr>
        <p:spPr bwMode="auto">
          <a:xfrm>
            <a:off x="404664" y="7443713"/>
            <a:ext cx="115212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5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◎</a:t>
            </a:r>
            <a:r>
              <a:rPr kumimoji="1" lang="en-US" altLang="ja-JP" sz="105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Arial Black" pitchFamily="34" charset="0"/>
                <a:ea typeface="HGｺﾞｼｯｸE" pitchFamily="49" charset="-128"/>
                <a:cs typeface="Times New Roman" pitchFamily="18" charset="0"/>
              </a:rPr>
              <a:t>155/65R15</a:t>
            </a:r>
            <a:endParaRPr kumimoji="1" lang="en-US" altLang="ja-JP" sz="1400" b="0" i="0" u="none" strike="noStrike" cap="none" normalizeH="0" baseline="0" dirty="0" smtClean="0">
              <a:ln>
                <a:noFill/>
              </a:ln>
              <a:solidFill>
                <a:srgbClr val="DFCC1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6" name="Text Box 124"/>
          <p:cNvSpPr txBox="1">
            <a:spLocks noChangeArrowheads="1"/>
          </p:cNvSpPr>
          <p:nvPr/>
        </p:nvSpPr>
        <p:spPr bwMode="auto">
          <a:xfrm>
            <a:off x="476672" y="7936433"/>
            <a:ext cx="304165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通常価格</a:t>
            </a: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180,400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円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⇒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lang="en-US" altLang="ja-JP" sz="1000" b="1" dirty="0">
                <a:solidFill>
                  <a:srgbClr val="DFCC1D"/>
                </a:solidFill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2600" b="0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158,400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円</a:t>
            </a:r>
            <a:r>
              <a:rPr kumimoji="1" lang="ja-JP" altLang="en-US" sz="6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（税込）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rgbClr val="DFCC1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7" name="Text Box 123"/>
          <p:cNvSpPr txBox="1">
            <a:spLocks noChangeArrowheads="1"/>
          </p:cNvSpPr>
          <p:nvPr/>
        </p:nvSpPr>
        <p:spPr bwMode="auto">
          <a:xfrm>
            <a:off x="404664" y="7966211"/>
            <a:ext cx="1152128" cy="2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◎</a:t>
            </a:r>
            <a:r>
              <a:rPr kumimoji="1" lang="en-US" altLang="ja-JP" sz="10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Arial Black" pitchFamily="34" charset="0"/>
                <a:ea typeface="HGｺﾞｼｯｸE" pitchFamily="49" charset="-128"/>
                <a:cs typeface="Times New Roman" pitchFamily="18" charset="0"/>
              </a:rPr>
              <a:t>255/55R18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rgbClr val="DFCC1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8" name="Text Box 122"/>
          <p:cNvSpPr txBox="1">
            <a:spLocks noChangeArrowheads="1"/>
          </p:cNvSpPr>
          <p:nvPr/>
        </p:nvSpPr>
        <p:spPr bwMode="auto">
          <a:xfrm>
            <a:off x="3683306" y="6786097"/>
            <a:ext cx="284162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通常価格</a:t>
            </a: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17,600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円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⇒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EE8216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　</a:t>
            </a:r>
            <a:r>
              <a:rPr kumimoji="1" lang="en-US" altLang="ja-JP" sz="2600" b="0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14,300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円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（税込）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rgbClr val="D2660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9" name="Text Box 121"/>
          <p:cNvSpPr txBox="1">
            <a:spLocks noChangeArrowheads="1"/>
          </p:cNvSpPr>
          <p:nvPr/>
        </p:nvSpPr>
        <p:spPr bwMode="auto">
          <a:xfrm>
            <a:off x="3594853" y="6786098"/>
            <a:ext cx="880541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 smtClean="0">
                <a:solidFill>
                  <a:srgbClr val="D2660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◎</a:t>
            </a:r>
            <a:r>
              <a:rPr kumimoji="1" lang="en-US" altLang="ja-JP" sz="1200" b="1" i="0" u="none" strike="noStrike" cap="none" normalizeH="0" baseline="0" dirty="0" smtClean="0">
                <a:solidFill>
                  <a:srgbClr val="D2660D"/>
                </a:solidFill>
                <a:effectLst/>
                <a:latin typeface="Arial Black" pitchFamily="34" charset="0"/>
                <a:ea typeface="HGｺﾞｼｯｸE" pitchFamily="49" charset="-128"/>
                <a:cs typeface="Times New Roman" pitchFamily="18" charset="0"/>
              </a:rPr>
              <a:t>M-42</a:t>
            </a:r>
            <a:endParaRPr kumimoji="1" lang="en-US" altLang="ja-JP" sz="1800" b="0" i="0" u="none" strike="noStrike" cap="none" normalizeH="0" baseline="0" dirty="0" smtClean="0">
              <a:solidFill>
                <a:srgbClr val="D2660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0" name="Text Box 120"/>
          <p:cNvSpPr txBox="1">
            <a:spLocks noChangeArrowheads="1"/>
          </p:cNvSpPr>
          <p:nvPr/>
        </p:nvSpPr>
        <p:spPr bwMode="auto">
          <a:xfrm>
            <a:off x="3683306" y="7218146"/>
            <a:ext cx="2851597" cy="412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通常価格</a:t>
            </a: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40,700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円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⇒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   </a:t>
            </a:r>
            <a:r>
              <a:rPr kumimoji="1" lang="en-US" altLang="ja-JP" sz="2600" b="0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35,200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円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（税込）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rgbClr val="D2660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1" name="Text Box 119"/>
          <p:cNvSpPr txBox="1">
            <a:spLocks noChangeArrowheads="1"/>
          </p:cNvSpPr>
          <p:nvPr/>
        </p:nvSpPr>
        <p:spPr bwMode="auto">
          <a:xfrm>
            <a:off x="3594852" y="7260685"/>
            <a:ext cx="1024557" cy="264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◎</a:t>
            </a:r>
            <a:r>
              <a:rPr kumimoji="1" lang="en-US" altLang="ja-JP" sz="12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Arial Black" pitchFamily="34" charset="0"/>
                <a:ea typeface="HGｺﾞｼｯｸE" pitchFamily="49" charset="-128"/>
                <a:cs typeface="Times New Roman" pitchFamily="18" charset="0"/>
              </a:rPr>
              <a:t>Q-90</a:t>
            </a: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rgbClr val="D2660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2" name="Text Box 118"/>
          <p:cNvSpPr txBox="1">
            <a:spLocks noChangeArrowheads="1"/>
          </p:cNvSpPr>
          <p:nvPr/>
        </p:nvSpPr>
        <p:spPr bwMode="auto">
          <a:xfrm>
            <a:off x="3683306" y="7681298"/>
            <a:ext cx="3130070" cy="472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通常価格 </a:t>
            </a: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lang="en-US" altLang="ja-JP" sz="1000" dirty="0" smtClean="0">
                <a:solidFill>
                  <a:srgbClr val="D2660D"/>
                </a:solidFill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11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,900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円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⇒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EE8216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       </a:t>
            </a:r>
            <a:r>
              <a:rPr lang="en-US" altLang="ja-JP" sz="2600" dirty="0" smtClean="0">
                <a:solidFill>
                  <a:srgbClr val="DD0011"/>
                </a:solidFill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8</a:t>
            </a:r>
            <a:r>
              <a:rPr kumimoji="1" lang="en-US" altLang="ja-JP" sz="2600" b="0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,800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円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（税込）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rgbClr val="D2660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3" name="Text Box 117"/>
          <p:cNvSpPr txBox="1">
            <a:spLocks noChangeArrowheads="1"/>
          </p:cNvSpPr>
          <p:nvPr/>
        </p:nvSpPr>
        <p:spPr bwMode="auto">
          <a:xfrm>
            <a:off x="3584273" y="7692733"/>
            <a:ext cx="11366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◎</a:t>
            </a:r>
            <a:r>
              <a:rPr kumimoji="1" lang="en-US" altLang="ja-JP" sz="12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Arial Black" pitchFamily="34" charset="0"/>
                <a:ea typeface="HGｺﾞｼｯｸE" pitchFamily="49" charset="-128"/>
                <a:cs typeface="Times New Roman" pitchFamily="18" charset="0"/>
              </a:rPr>
              <a:t>40B19L</a:t>
            </a: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rgbClr val="D2660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81" name="Text Box 116"/>
          <p:cNvSpPr txBox="1">
            <a:spLocks noChangeArrowheads="1"/>
          </p:cNvSpPr>
          <p:nvPr/>
        </p:nvSpPr>
        <p:spPr bwMode="auto">
          <a:xfrm>
            <a:off x="3708160" y="8113346"/>
            <a:ext cx="3105216" cy="541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通常価格</a:t>
            </a: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24,200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円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⇒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  </a:t>
            </a:r>
            <a:r>
              <a:rPr lang="ja-JP" altLang="en-US" sz="1000" b="1" dirty="0">
                <a:solidFill>
                  <a:srgbClr val="D2660D"/>
                </a:solidFill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2600" b="0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22,000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円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（税込）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rgbClr val="D2660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85" name="Text Box 115"/>
          <p:cNvSpPr txBox="1">
            <a:spLocks noChangeArrowheads="1"/>
          </p:cNvSpPr>
          <p:nvPr/>
        </p:nvSpPr>
        <p:spPr bwMode="auto">
          <a:xfrm>
            <a:off x="3577390" y="8154249"/>
            <a:ext cx="11366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◎</a:t>
            </a:r>
            <a:r>
              <a:rPr kumimoji="1" lang="en-US" altLang="ja-JP" sz="12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Arial Black" pitchFamily="34" charset="0"/>
                <a:ea typeface="HGｺﾞｼｯｸE" pitchFamily="49" charset="-128"/>
                <a:cs typeface="Times New Roman" pitchFamily="18" charset="0"/>
              </a:rPr>
              <a:t>90D23L</a:t>
            </a: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rgbClr val="D2660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86" name="Text Box 113"/>
          <p:cNvSpPr txBox="1">
            <a:spLocks noChangeArrowheads="1"/>
          </p:cNvSpPr>
          <p:nvPr/>
        </p:nvSpPr>
        <p:spPr bwMode="auto">
          <a:xfrm>
            <a:off x="330646" y="8571110"/>
            <a:ext cx="29543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1143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143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i="0" u="none" strike="noStrike" cap="none" normalizeH="0" baseline="0" dirty="0" smtClean="0">
                <a:solidFill>
                  <a:srgbClr val="DFCC1D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itchFamily="18" charset="0"/>
              </a:rPr>
              <a:t>※タイヤサイズはスタッフへ</a:t>
            </a:r>
            <a:r>
              <a:rPr kumimoji="1" lang="ja-JP" altLang="en-US" sz="1000" i="0" u="none" strike="noStrike" cap="none" normalizeH="0" baseline="0" dirty="0" smtClean="0">
                <a:solidFill>
                  <a:srgbClr val="DFCC1D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itchFamily="18" charset="0"/>
              </a:rPr>
              <a:t>ご</a:t>
            </a:r>
            <a:r>
              <a:rPr kumimoji="1" lang="ja-JP" altLang="ja-JP" sz="1000" i="0" u="none" strike="noStrike" cap="none" normalizeH="0" baseline="0" dirty="0" smtClean="0">
                <a:solidFill>
                  <a:srgbClr val="DFCC1D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itchFamily="18" charset="0"/>
              </a:rPr>
              <a:t>相談ください</a:t>
            </a:r>
            <a:endParaRPr kumimoji="1" lang="ja-JP" altLang="ja-JP" sz="1800" i="0" u="none" strike="noStrike" cap="none" normalizeH="0" baseline="0" dirty="0" smtClean="0">
              <a:solidFill>
                <a:srgbClr val="DFCC1D"/>
              </a:solidFill>
              <a:effectLst/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87" name="Text Box 112"/>
          <p:cNvSpPr txBox="1">
            <a:spLocks noChangeArrowheads="1"/>
          </p:cNvSpPr>
          <p:nvPr/>
        </p:nvSpPr>
        <p:spPr bwMode="auto">
          <a:xfrm>
            <a:off x="4259370" y="6766725"/>
            <a:ext cx="10636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0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ｱｲﾄﾞﾙｽﾄｯﾌﾟ付</a:t>
            </a:r>
            <a:endParaRPr kumimoji="1" lang="ja-JP" altLang="ja-JP" sz="600" b="0" i="0" u="none" strike="noStrike" cap="none" normalizeH="0" baseline="0" dirty="0" smtClean="0">
              <a:ln>
                <a:noFill/>
              </a:ln>
              <a:solidFill>
                <a:srgbClr val="D2660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0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軽など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rgbClr val="D2660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88" name="Text Box 111"/>
          <p:cNvSpPr txBox="1">
            <a:spLocks noChangeArrowheads="1"/>
          </p:cNvSpPr>
          <p:nvPr/>
        </p:nvSpPr>
        <p:spPr bwMode="auto">
          <a:xfrm>
            <a:off x="4160003" y="7146137"/>
            <a:ext cx="106362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0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ｱｲﾄﾞﾙｽﾄｯﾌﾟ付</a:t>
            </a:r>
            <a:endParaRPr kumimoji="1" lang="ja-JP" altLang="ja-JP" sz="600" b="0" i="0" u="none" strike="noStrike" cap="none" normalizeH="0" baseline="0" dirty="0" smtClean="0">
              <a:ln>
                <a:noFill/>
              </a:ln>
              <a:solidFill>
                <a:srgbClr val="D2660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0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小型など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rgbClr val="D2660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89" name="Text Box 110"/>
          <p:cNvSpPr txBox="1">
            <a:spLocks noChangeArrowheads="1"/>
          </p:cNvSpPr>
          <p:nvPr/>
        </p:nvSpPr>
        <p:spPr bwMode="auto">
          <a:xfrm>
            <a:off x="4403386" y="7630821"/>
            <a:ext cx="10636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0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ｱｲﾄﾞﾙｽﾄｯﾌﾟなし</a:t>
            </a:r>
            <a:endParaRPr kumimoji="1" lang="ja-JP" altLang="ja-JP" sz="600" b="0" i="0" u="none" strike="noStrike" cap="none" normalizeH="0" baseline="0" dirty="0" smtClean="0">
              <a:ln>
                <a:noFill/>
              </a:ln>
              <a:solidFill>
                <a:srgbClr val="D2660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800" b="0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ek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など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rgbClr val="D2660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90" name="Text Box 109"/>
          <p:cNvSpPr txBox="1">
            <a:spLocks noChangeArrowheads="1"/>
          </p:cNvSpPr>
          <p:nvPr/>
        </p:nvSpPr>
        <p:spPr bwMode="auto">
          <a:xfrm>
            <a:off x="4403386" y="8134877"/>
            <a:ext cx="761231" cy="219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800" b="0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ﾃﾞｨｰｾﾞﾙ車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rgbClr val="D2660D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3" name="テキスト ボックス 2"/>
          <p:cNvSpPr txBox="1">
            <a:spLocks noChangeArrowheads="1"/>
          </p:cNvSpPr>
          <p:nvPr/>
        </p:nvSpPr>
        <p:spPr bwMode="auto">
          <a:xfrm>
            <a:off x="332656" y="9369478"/>
            <a:ext cx="3843808" cy="40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600" kern="100" dirty="0">
                <a:solidFill>
                  <a:schemeClr val="bg1"/>
                </a:solidFill>
                <a:effectLst/>
                <a:latin typeface="Century"/>
                <a:ea typeface="HGS創英角ｺﾞｼｯｸUB"/>
                <a:cs typeface="Times New Roman"/>
              </a:rPr>
              <a:t>九州三菱自動車販売株式会社 </a:t>
            </a:r>
            <a:r>
              <a:rPr lang="ja-JP" altLang="en-US" sz="1600" kern="100" dirty="0" smtClean="0">
                <a:solidFill>
                  <a:schemeClr val="bg1"/>
                </a:solidFill>
                <a:effectLst/>
                <a:latin typeface="Century"/>
                <a:ea typeface="HGS創英角ｺﾞｼｯｸUB"/>
                <a:cs typeface="Times New Roman"/>
              </a:rPr>
              <a:t>鹿島店</a:t>
            </a:r>
            <a:endParaRPr lang="ja-JP" sz="1000" kern="100" dirty="0">
              <a:solidFill>
                <a:schemeClr val="bg1"/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34" name="テキスト ボックス 2"/>
          <p:cNvSpPr txBox="1">
            <a:spLocks noChangeArrowheads="1"/>
          </p:cNvSpPr>
          <p:nvPr/>
        </p:nvSpPr>
        <p:spPr bwMode="auto">
          <a:xfrm>
            <a:off x="4383360" y="9369478"/>
            <a:ext cx="2141984" cy="40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en-US" sz="1050" kern="100" dirty="0" smtClean="0">
                <a:solidFill>
                  <a:schemeClr val="bg1"/>
                </a:solidFill>
                <a:effectLst/>
                <a:latin typeface="Segoe UI Symbol"/>
                <a:ea typeface="HGS創英角ｺﾞｼｯｸUB"/>
                <a:cs typeface="Times New Roman"/>
              </a:rPr>
              <a:t>🏠</a:t>
            </a:r>
            <a:r>
              <a:rPr lang="ja-JP" altLang="en-US" sz="1050" kern="100" dirty="0" smtClean="0">
                <a:solidFill>
                  <a:schemeClr val="bg1"/>
                </a:solidFill>
                <a:latin typeface="Century"/>
                <a:ea typeface="HGS創英角ｺﾞｼｯｸUB"/>
                <a:cs typeface="Times New Roman"/>
              </a:rPr>
              <a:t>鹿島市中村</a:t>
            </a:r>
            <a:r>
              <a:rPr lang="en-US" altLang="ja-JP" sz="1050" kern="100" dirty="0" smtClean="0">
                <a:solidFill>
                  <a:schemeClr val="bg1"/>
                </a:solidFill>
                <a:latin typeface="Century"/>
                <a:ea typeface="HGS創英角ｺﾞｼｯｸUB"/>
                <a:cs typeface="Times New Roman"/>
              </a:rPr>
              <a:t>1584-1</a:t>
            </a:r>
            <a:endParaRPr lang="ja-JP" sz="900" kern="100" dirty="0">
              <a:solidFill>
                <a:schemeClr val="bg1"/>
              </a:solidFill>
              <a:effectLst/>
              <a:latin typeface="Century"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1050" kern="100" spc="100" dirty="0" smtClean="0">
                <a:solidFill>
                  <a:schemeClr val="bg1"/>
                </a:solidFill>
                <a:effectLst/>
                <a:latin typeface="Arial Black"/>
                <a:ea typeface="HGP明朝E"/>
                <a:cs typeface="Times New Roman"/>
              </a:rPr>
              <a:t>☎</a:t>
            </a:r>
            <a:r>
              <a:rPr lang="en-US" altLang="ja-JP" sz="1050" kern="100" spc="100" dirty="0" smtClean="0">
                <a:solidFill>
                  <a:schemeClr val="bg1"/>
                </a:solidFill>
                <a:effectLst/>
                <a:latin typeface="Arial Black"/>
                <a:ea typeface="HGP明朝E"/>
                <a:cs typeface="Times New Roman"/>
              </a:rPr>
              <a:t>0954-63-0634</a:t>
            </a:r>
            <a:endParaRPr lang="ja-JP" sz="900" kern="100" dirty="0">
              <a:solidFill>
                <a:schemeClr val="bg1"/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67" name="テキスト ボックス 2"/>
          <p:cNvSpPr txBox="1">
            <a:spLocks noChangeArrowheads="1"/>
          </p:cNvSpPr>
          <p:nvPr/>
        </p:nvSpPr>
        <p:spPr bwMode="auto">
          <a:xfrm>
            <a:off x="0" y="776536"/>
            <a:ext cx="68580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4400" spc="-300" dirty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11</a:t>
            </a:r>
            <a:r>
              <a:rPr kumimoji="1" lang="ja-JP" altLang="en-US" sz="4400" b="0" i="0" u="none" strike="noStrike" cap="none" spc="-300" normalizeH="0" dirty="0" smtClean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月</a:t>
            </a:r>
            <a:r>
              <a:rPr kumimoji="1" lang="ja-JP" altLang="ja-JP" sz="3200" b="0" i="0" u="none" strike="noStrike" cap="none" spc="-300" normalizeH="0" dirty="0" smtClean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の</a:t>
            </a:r>
            <a:endParaRPr kumimoji="1" lang="en-US" altLang="ja-JP" sz="3200" b="0" i="0" u="none" strike="noStrike" cap="none" spc="-300" normalizeH="0" dirty="0" smtClean="0">
              <a:ln w="76200"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HGS創英角ｺﾞｼｯｸUB" pitchFamily="50" charset="-128"/>
              <a:ea typeface="HGS創英角ｺﾞｼｯｸUB" pitchFamily="50" charset="-128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4400" b="0" i="0" u="none" strike="noStrike" cap="none" spc="-300" normalizeH="0" dirty="0" smtClean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メンテナンスフェア</a:t>
            </a:r>
            <a:endParaRPr kumimoji="1" lang="ja-JP" altLang="ja-JP" sz="1600" b="0" i="0" u="none" strike="noStrike" cap="none" spc="-300" normalizeH="0" dirty="0" smtClean="0">
              <a:ln w="76200"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9" name="Text Box 149"/>
          <p:cNvSpPr txBox="1">
            <a:spLocks noChangeArrowheads="1"/>
          </p:cNvSpPr>
          <p:nvPr/>
        </p:nvSpPr>
        <p:spPr bwMode="auto">
          <a:xfrm>
            <a:off x="648841" y="4016896"/>
            <a:ext cx="29241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itchFamily="18" charset="0"/>
              </a:rPr>
              <a:t>　</a:t>
            </a:r>
            <a:r>
              <a:rPr kumimoji="1" lang="ja-JP" altLang="ja-JP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itchFamily="18" charset="0"/>
              </a:rPr>
              <a:t>エアコン</a:t>
            </a:r>
            <a:endParaRPr kumimoji="1" lang="ja-JP" altLang="ja-JP" sz="7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itchFamily="18" charset="0"/>
              </a:rPr>
              <a:t>クリーニング</a:t>
            </a: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itchFamily="18" charset="0"/>
              </a:rPr>
              <a:t>20%OFF</a:t>
            </a:r>
            <a:endParaRPr kumimoji="1" lang="en-US" altLang="ja-JP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pitchFamily="50" charset="-128"/>
            </a:endParaRPr>
          </a:p>
        </p:txBody>
      </p:sp>
      <p:sp>
        <p:nvSpPr>
          <p:cNvPr id="80" name="Text Box 142"/>
          <p:cNvSpPr txBox="1">
            <a:spLocks noChangeArrowheads="1"/>
          </p:cNvSpPr>
          <p:nvPr/>
        </p:nvSpPr>
        <p:spPr bwMode="auto">
          <a:xfrm>
            <a:off x="3449738" y="4016896"/>
            <a:ext cx="3147614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Times New Roman" pitchFamily="18" charset="0"/>
              </a:rPr>
              <a:t>ATF/CVTF</a:t>
            </a:r>
            <a:r>
              <a:rPr kumimoji="1" lang="ja-JP" altLang="en-US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Times New Roman" pitchFamily="18" charset="0"/>
              </a:rPr>
              <a:t>交換</a:t>
            </a:r>
            <a:r>
              <a:rPr kumimoji="1" lang="en-US" altLang="ja-JP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Times New Roman" pitchFamily="18" charset="0"/>
              </a:rPr>
              <a:t>20%OFF</a:t>
            </a:r>
            <a:endParaRPr kumimoji="1" lang="en-US" altLang="ja-JP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1" name="Text Box 141"/>
          <p:cNvSpPr txBox="1">
            <a:spLocks noChangeArrowheads="1"/>
          </p:cNvSpPr>
          <p:nvPr/>
        </p:nvSpPr>
        <p:spPr bwMode="auto">
          <a:xfrm>
            <a:off x="648841" y="6424711"/>
            <a:ext cx="26130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Times New Roman" pitchFamily="18" charset="0"/>
              </a:rPr>
              <a:t>タイヤ特価販売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2" name="Text Box 140"/>
          <p:cNvSpPr txBox="1">
            <a:spLocks noChangeArrowheads="1"/>
          </p:cNvSpPr>
          <p:nvPr/>
        </p:nvSpPr>
        <p:spPr bwMode="auto">
          <a:xfrm>
            <a:off x="3747095" y="6393160"/>
            <a:ext cx="2562225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Times New Roman" pitchFamily="18" charset="0"/>
              </a:rPr>
              <a:t>バッテリー特価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1" name="Text Box 112"/>
          <p:cNvSpPr txBox="1">
            <a:spLocks noChangeArrowheads="1"/>
          </p:cNvSpPr>
          <p:nvPr/>
        </p:nvSpPr>
        <p:spPr bwMode="auto">
          <a:xfrm>
            <a:off x="7063698" y="5191382"/>
            <a:ext cx="1693894" cy="8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800" dirty="0" smtClean="0">
                <a:solidFill>
                  <a:srgbClr val="EE8216"/>
                </a:solidFill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あ</a:t>
            </a:r>
            <a:endParaRPr lang="en-US" altLang="ja-JP" sz="800" dirty="0">
              <a:solidFill>
                <a:srgbClr val="EE8216"/>
              </a:solidFill>
              <a:latin typeface="HGｺﾞｼｯｸE" pitchFamily="49" charset="-128"/>
              <a:ea typeface="HGｺﾞｼｯｸE" pitchFamily="49" charset="-128"/>
              <a:cs typeface="Times New Roman" pitchFamily="18" charset="0"/>
            </a:endParaRPr>
          </a:p>
        </p:txBody>
      </p:sp>
      <p:sp>
        <p:nvSpPr>
          <p:cNvPr id="104" name="Text Box 129"/>
          <p:cNvSpPr txBox="1">
            <a:spLocks noChangeArrowheads="1"/>
          </p:cNvSpPr>
          <p:nvPr/>
        </p:nvSpPr>
        <p:spPr bwMode="auto">
          <a:xfrm>
            <a:off x="3670840" y="5457056"/>
            <a:ext cx="2782496" cy="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D:5</a:t>
            </a:r>
            <a:r>
              <a:rPr kumimoji="1" lang="ja-JP" altLang="en-US" sz="9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　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lang="en-US" altLang="ja-JP" sz="1000" dirty="0" smtClean="0">
                <a:solidFill>
                  <a:srgbClr val="CF0F2C"/>
                </a:solidFill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25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,410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円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游ゴシック Medium" pitchFamily="50" charset="-128"/>
                <a:ea typeface="游ゴシック Medium" pitchFamily="50" charset="-128"/>
                <a:cs typeface="Times New Roman" pitchFamily="18" charset="0"/>
              </a:rPr>
              <a:t>    ⇒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 </a:t>
            </a:r>
            <a:r>
              <a:rPr kumimoji="1" lang="en-US" altLang="ja-JP" sz="2600" b="0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Impact" pitchFamily="34" charset="0"/>
                <a:ea typeface="游ゴシック Medium" pitchFamily="50" charset="-128"/>
                <a:cs typeface="Times New Roman" pitchFamily="18" charset="0"/>
              </a:rPr>
              <a:t>20,328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DD0011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円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（税込）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rgbClr val="CF0F2C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5" name="Text Box 121"/>
          <p:cNvSpPr txBox="1">
            <a:spLocks noChangeArrowheads="1"/>
          </p:cNvSpPr>
          <p:nvPr/>
        </p:nvSpPr>
        <p:spPr bwMode="auto">
          <a:xfrm>
            <a:off x="3618602" y="4448944"/>
            <a:ext cx="880541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◎</a:t>
            </a:r>
            <a:r>
              <a:rPr kumimoji="1" lang="en-US" altLang="ja-JP" sz="12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Arial Black" pitchFamily="34" charset="0"/>
                <a:ea typeface="HGｺﾞｼｯｸE" pitchFamily="49" charset="-128"/>
                <a:cs typeface="Times New Roman" pitchFamily="18" charset="0"/>
              </a:rPr>
              <a:t>CVT</a:t>
            </a: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rgbClr val="CF0F2C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6" name="Text Box 121"/>
          <p:cNvSpPr txBox="1">
            <a:spLocks noChangeArrowheads="1"/>
          </p:cNvSpPr>
          <p:nvPr/>
        </p:nvSpPr>
        <p:spPr bwMode="auto">
          <a:xfrm>
            <a:off x="3618602" y="4972019"/>
            <a:ext cx="880541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◎</a:t>
            </a:r>
            <a:r>
              <a:rPr kumimoji="1" lang="en-US" altLang="ja-JP" sz="12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Arial Black" pitchFamily="34" charset="0"/>
                <a:ea typeface="HGｺﾞｼｯｸE" pitchFamily="49" charset="-128"/>
                <a:cs typeface="Times New Roman" pitchFamily="18" charset="0"/>
              </a:rPr>
              <a:t>CVT</a:t>
            </a: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rgbClr val="CF0F2C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7" name="Text Box 121"/>
          <p:cNvSpPr txBox="1">
            <a:spLocks noChangeArrowheads="1"/>
          </p:cNvSpPr>
          <p:nvPr/>
        </p:nvSpPr>
        <p:spPr bwMode="auto">
          <a:xfrm>
            <a:off x="3618602" y="5478586"/>
            <a:ext cx="880541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HGｺﾞｼｯｸE" pitchFamily="49" charset="-128"/>
                <a:ea typeface="HGｺﾞｼｯｸE" pitchFamily="49" charset="-128"/>
                <a:cs typeface="Times New Roman" pitchFamily="18" charset="0"/>
              </a:rPr>
              <a:t>◎</a:t>
            </a:r>
            <a:r>
              <a:rPr kumimoji="1" lang="en-US" altLang="ja-JP" sz="1200" b="1" i="0" u="none" strike="noStrike" cap="none" normalizeH="0" baseline="0" dirty="0" smtClean="0">
                <a:ln>
                  <a:noFill/>
                </a:ln>
                <a:solidFill>
                  <a:srgbClr val="CF0F2C"/>
                </a:solidFill>
                <a:effectLst/>
                <a:latin typeface="Arial Black" pitchFamily="34" charset="0"/>
                <a:ea typeface="HGｺﾞｼｯｸE" pitchFamily="49" charset="-128"/>
                <a:cs typeface="Times New Roman" pitchFamily="18" charset="0"/>
              </a:rPr>
              <a:t>ATF</a:t>
            </a: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rgbClr val="CF0F2C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2" name="Picture 134" descr="car_oran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2297" flipH="1">
            <a:off x="253238" y="2197211"/>
            <a:ext cx="1626256" cy="1182123"/>
          </a:xfrm>
          <a:prstGeom prst="rect">
            <a:avLst/>
          </a:prstGeom>
          <a:noFill/>
          <a:effectLst>
            <a:glow rad="63500">
              <a:schemeClr val="bg1"/>
            </a:glow>
            <a:outerShdw blurRad="50800" dist="50800" dir="2040000" algn="ctr" rotWithShape="0">
              <a:srgbClr val="A8B53A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テキスト ボックス 2"/>
          <p:cNvSpPr txBox="1">
            <a:spLocks noChangeArrowheads="1"/>
          </p:cNvSpPr>
          <p:nvPr/>
        </p:nvSpPr>
        <p:spPr bwMode="auto">
          <a:xfrm>
            <a:off x="1800997" y="2476436"/>
            <a:ext cx="4313555" cy="63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3600" b="1" kern="100" dirty="0" smtClean="0">
                <a:solidFill>
                  <a:srgbClr val="A8B53A"/>
                </a:solidFill>
                <a:effectLst/>
                <a:latin typeface="Arial Black" panose="020B0A04020102020204" pitchFamily="34" charset="0"/>
                <a:ea typeface="游ゴシック Medium"/>
                <a:cs typeface="Times New Roman"/>
              </a:rPr>
              <a:t>11</a:t>
            </a:r>
            <a:r>
              <a:rPr lang="ja-JP" altLang="en-US" sz="3600" b="1" kern="100" dirty="0">
                <a:solidFill>
                  <a:srgbClr val="A8B53A"/>
                </a:solidFill>
                <a:latin typeface="Arial Black" panose="020B0A04020102020204" pitchFamily="34" charset="0"/>
                <a:ea typeface="游ゴシック Medium"/>
                <a:cs typeface="Times New Roman"/>
              </a:rPr>
              <a:t> </a:t>
            </a:r>
            <a:r>
              <a:rPr lang="en-US" sz="2400" b="1" kern="100" dirty="0" smtClean="0">
                <a:solidFill>
                  <a:srgbClr val="A8B53A"/>
                </a:solidFill>
                <a:effectLst/>
                <a:latin typeface="Arial Black" panose="020B0A04020102020204" pitchFamily="34" charset="0"/>
                <a:ea typeface="HG創英角ｺﾞｼｯｸUB"/>
                <a:cs typeface="Times New Roman"/>
              </a:rPr>
              <a:t>/  </a:t>
            </a:r>
            <a:r>
              <a:rPr lang="en-US" altLang="ja-JP" sz="3600" b="1" kern="100" dirty="0" smtClean="0">
                <a:solidFill>
                  <a:srgbClr val="A8B53A"/>
                </a:solidFill>
                <a:effectLst/>
                <a:latin typeface="Arial Black" panose="020B0A04020102020204" pitchFamily="34" charset="0"/>
                <a:ea typeface="HG創英角ｺﾞｼｯｸUB"/>
                <a:cs typeface="Times New Roman"/>
              </a:rPr>
              <a:t>3</a:t>
            </a:r>
            <a:r>
              <a:rPr lang="ja-JP" sz="2800" b="1" kern="100" dirty="0" smtClean="0">
                <a:solidFill>
                  <a:srgbClr val="A8B53A"/>
                </a:solidFill>
                <a:effectLst/>
                <a:latin typeface="Arial Black" panose="020B0A04020102020204" pitchFamily="34" charset="0"/>
                <a:ea typeface="游ゴシック Medium"/>
                <a:cs typeface="Times New Roman"/>
              </a:rPr>
              <a:t>●</a:t>
            </a:r>
            <a:r>
              <a:rPr lang="en-US" altLang="ja-JP" sz="2800" b="1" kern="100" dirty="0" smtClean="0">
                <a:solidFill>
                  <a:srgbClr val="A8B53A"/>
                </a:solidFill>
                <a:effectLst/>
                <a:latin typeface="Arial Black" panose="020B0A04020102020204" pitchFamily="34" charset="0"/>
                <a:ea typeface="游ゴシック Medium"/>
                <a:cs typeface="Times New Roman"/>
              </a:rPr>
              <a:t> </a:t>
            </a:r>
            <a:r>
              <a:rPr lang="ja-JP" sz="3600" b="1" kern="100" dirty="0" smtClean="0">
                <a:solidFill>
                  <a:srgbClr val="A8B53A"/>
                </a:solidFill>
                <a:effectLst/>
                <a:latin typeface="Arial Black" panose="020B0A04020102020204" pitchFamily="34" charset="0"/>
                <a:ea typeface="游ゴシック Medium"/>
                <a:cs typeface="Times New Roman"/>
              </a:rPr>
              <a:t> </a:t>
            </a:r>
            <a:r>
              <a:rPr lang="en-US" altLang="ja-JP" sz="3600" b="1" kern="100" dirty="0" smtClean="0">
                <a:solidFill>
                  <a:srgbClr val="D2660D"/>
                </a:solidFill>
                <a:latin typeface="Arial Black" panose="020B0A04020102020204" pitchFamily="34" charset="0"/>
                <a:ea typeface="HG創英角ｺﾞｼｯｸUB"/>
                <a:cs typeface="Times New Roman"/>
              </a:rPr>
              <a:t>4</a:t>
            </a:r>
            <a:r>
              <a:rPr lang="ja-JP" altLang="ja-JP" sz="2800" b="1" kern="100" dirty="0" smtClean="0">
                <a:solidFill>
                  <a:srgbClr val="D2660D"/>
                </a:solidFill>
                <a:latin typeface="Arial Black" panose="020B0A04020102020204" pitchFamily="34" charset="0"/>
                <a:ea typeface="游ゴシック Medium"/>
                <a:cs typeface="Times New Roman"/>
              </a:rPr>
              <a:t>●</a:t>
            </a:r>
            <a:r>
              <a:rPr lang="ja-JP" altLang="ja-JP" sz="3600" b="1" kern="100" dirty="0" smtClean="0">
                <a:solidFill>
                  <a:srgbClr val="A8B53A"/>
                </a:solidFill>
                <a:latin typeface="Arial Black" panose="020B0A04020102020204" pitchFamily="34" charset="0"/>
                <a:ea typeface="游ゴシック Medium"/>
                <a:cs typeface="Times New Roman"/>
              </a:rPr>
              <a:t> </a:t>
            </a:r>
            <a:r>
              <a:rPr lang="en-US" altLang="ja-JP" sz="3600" b="1" kern="100" dirty="0" smtClean="0">
                <a:solidFill>
                  <a:srgbClr val="A8B53A"/>
                </a:solidFill>
                <a:latin typeface="Arial Black" panose="020B0A04020102020204" pitchFamily="34" charset="0"/>
                <a:ea typeface="游ゴシック Medium"/>
                <a:cs typeface="Times New Roman"/>
              </a:rPr>
              <a:t> </a:t>
            </a:r>
            <a:r>
              <a:rPr lang="en-US" altLang="ja-JP" sz="3600" b="1" kern="100" dirty="0" smtClean="0">
                <a:solidFill>
                  <a:srgbClr val="CF0F2C"/>
                </a:solidFill>
                <a:effectLst/>
                <a:latin typeface="Arial Black" panose="020B0A04020102020204" pitchFamily="34" charset="0"/>
                <a:ea typeface="游ゴシック Medium"/>
                <a:cs typeface="Times New Roman"/>
              </a:rPr>
              <a:t>5</a:t>
            </a:r>
            <a:r>
              <a:rPr lang="ja-JP" sz="2800" b="1" kern="100" dirty="0" smtClean="0">
                <a:solidFill>
                  <a:srgbClr val="CF0F2C"/>
                </a:solidFill>
                <a:effectLst/>
                <a:latin typeface="Arial Black" panose="020B0A04020102020204" pitchFamily="34" charset="0"/>
                <a:ea typeface="游ゴシック Medium"/>
                <a:cs typeface="Times New Roman"/>
              </a:rPr>
              <a:t>●</a:t>
            </a:r>
            <a:r>
              <a:rPr lang="ja-JP" sz="3600" b="1" kern="100" dirty="0" smtClean="0">
                <a:solidFill>
                  <a:srgbClr val="E64310"/>
                </a:solidFill>
                <a:effectLst/>
                <a:latin typeface="Arial Black" panose="020B0A04020102020204" pitchFamily="34" charset="0"/>
                <a:ea typeface="游ゴシック Medium"/>
                <a:cs typeface="Times New Roman"/>
              </a:rPr>
              <a:t> </a:t>
            </a:r>
            <a:endParaRPr lang="ja-JP" sz="1000" kern="100" dirty="0">
              <a:solidFill>
                <a:srgbClr val="E64310"/>
              </a:solidFill>
              <a:effectLst/>
              <a:latin typeface="Arial Black" panose="020B0A04020102020204" pitchFamily="34" charset="0"/>
              <a:ea typeface="HG創英角ｺﾞｼｯｸUB"/>
              <a:cs typeface="Times New Roman"/>
            </a:endParaRPr>
          </a:p>
        </p:txBody>
      </p:sp>
      <p:sp>
        <p:nvSpPr>
          <p:cNvPr id="109" name="テキスト ボックス 2"/>
          <p:cNvSpPr txBox="1">
            <a:spLocks noChangeArrowheads="1"/>
          </p:cNvSpPr>
          <p:nvPr/>
        </p:nvSpPr>
        <p:spPr bwMode="auto">
          <a:xfrm>
            <a:off x="3457181" y="2620452"/>
            <a:ext cx="408305" cy="56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altLang="en-US" kern="100" dirty="0" smtClean="0">
                <a:solidFill>
                  <a:srgbClr val="FFFFFF"/>
                </a:solidFill>
                <a:latin typeface="Franklin Gothic Medium"/>
                <a:ea typeface="HGPｺﾞｼｯｸE"/>
                <a:cs typeface="Times New Roman"/>
              </a:rPr>
              <a:t>金</a:t>
            </a:r>
            <a:endParaRPr lang="ja-JP" sz="1000" kern="100" dirty="0">
              <a:effectLst/>
              <a:latin typeface="Franklin Gothic Medium"/>
              <a:ea typeface="HG創英角ｺﾞｼｯｸUB"/>
              <a:cs typeface="Times New Roman"/>
            </a:endParaRPr>
          </a:p>
        </p:txBody>
      </p:sp>
      <p:sp>
        <p:nvSpPr>
          <p:cNvPr id="110" name="テキスト ボックス 2"/>
          <p:cNvSpPr txBox="1">
            <a:spLocks noChangeArrowheads="1"/>
          </p:cNvSpPr>
          <p:nvPr/>
        </p:nvSpPr>
        <p:spPr bwMode="auto">
          <a:xfrm>
            <a:off x="5353132" y="2619024"/>
            <a:ext cx="408305" cy="56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kern="100" dirty="0">
                <a:solidFill>
                  <a:srgbClr val="FFFFFF"/>
                </a:solidFill>
                <a:effectLst/>
                <a:latin typeface="Franklin Gothic Medium"/>
                <a:ea typeface="HGPｺﾞｼｯｸE"/>
                <a:cs typeface="Times New Roman"/>
              </a:rPr>
              <a:t>日</a:t>
            </a:r>
            <a:endParaRPr lang="ja-JP" sz="1000" kern="100" dirty="0">
              <a:effectLst/>
              <a:latin typeface="Franklin Gothic Medium"/>
              <a:ea typeface="HG創英角ｺﾞｼｯｸUB"/>
              <a:cs typeface="Times New Roman"/>
            </a:endParaRPr>
          </a:p>
        </p:txBody>
      </p:sp>
      <p:sp>
        <p:nvSpPr>
          <p:cNvPr id="111" name="テキスト ボックス 2"/>
          <p:cNvSpPr txBox="1">
            <a:spLocks noChangeArrowheads="1"/>
          </p:cNvSpPr>
          <p:nvPr/>
        </p:nvSpPr>
        <p:spPr bwMode="auto">
          <a:xfrm>
            <a:off x="1655128" y="243136"/>
            <a:ext cx="354774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ts val="3000"/>
              </a:lnSpc>
              <a:spcAft>
                <a:spcPts val="0"/>
              </a:spcAft>
            </a:pPr>
            <a:r>
              <a:rPr lang="ja-JP" sz="1600" kern="100" dirty="0">
                <a:solidFill>
                  <a:srgbClr val="D2660D"/>
                </a:solidFill>
                <a:effectLst/>
                <a:latin typeface="Franklin Gothic Medium"/>
                <a:ea typeface="HGｺﾞｼｯｸE"/>
                <a:cs typeface="Times New Roman"/>
              </a:rPr>
              <a:t>九州三菱自動車販売</a:t>
            </a:r>
            <a:r>
              <a:rPr lang="ja-JP" sz="1600" kern="100">
                <a:solidFill>
                  <a:srgbClr val="D2660D"/>
                </a:solidFill>
                <a:effectLst/>
                <a:latin typeface="Franklin Gothic Medium"/>
                <a:ea typeface="HGｺﾞｼｯｸE"/>
                <a:cs typeface="Times New Roman"/>
              </a:rPr>
              <a:t>　</a:t>
            </a:r>
            <a:r>
              <a:rPr lang="ja-JP" altLang="en-US" sz="1600" kern="100" smtClean="0">
                <a:solidFill>
                  <a:srgbClr val="D2660D"/>
                </a:solidFill>
                <a:effectLst/>
                <a:latin typeface="Franklin Gothic Medium"/>
                <a:ea typeface="HGｺﾞｼｯｸE"/>
                <a:cs typeface="Times New Roman"/>
              </a:rPr>
              <a:t>鹿島店</a:t>
            </a:r>
            <a:endParaRPr lang="ja-JP" sz="1000" kern="100" dirty="0">
              <a:solidFill>
                <a:srgbClr val="D2660D"/>
              </a:solidFill>
              <a:effectLst/>
              <a:latin typeface="Franklin Gothic Medium"/>
              <a:ea typeface="HG創英角ｺﾞｼｯｸUB"/>
              <a:cs typeface="Times New Roman"/>
            </a:endParaRPr>
          </a:p>
        </p:txBody>
      </p:sp>
      <p:sp>
        <p:nvSpPr>
          <p:cNvPr id="112" name="テキスト ボックス 2"/>
          <p:cNvSpPr txBox="1">
            <a:spLocks noChangeArrowheads="1"/>
          </p:cNvSpPr>
          <p:nvPr/>
        </p:nvSpPr>
        <p:spPr bwMode="auto">
          <a:xfrm>
            <a:off x="0" y="787127"/>
            <a:ext cx="68580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4400" spc="-300" dirty="0">
                <a:ln w="76200">
                  <a:noFill/>
                </a:ln>
                <a:solidFill>
                  <a:srgbClr val="A8B53A"/>
                </a:solidFill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1</a:t>
            </a:r>
            <a:r>
              <a:rPr lang="en-US" altLang="ja-JP" sz="4400" spc="-300" dirty="0">
                <a:ln w="76200">
                  <a:noFill/>
                </a:ln>
                <a:solidFill>
                  <a:srgbClr val="CF0F2C"/>
                </a:solidFill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1</a:t>
            </a:r>
            <a:r>
              <a:rPr kumimoji="1" lang="ja-JP" altLang="en-US" sz="4400" b="0" i="0" u="none" strike="noStrike" cap="none" spc="-300" normalizeH="0" dirty="0" smtClean="0">
                <a:ln w="76200">
                  <a:noFill/>
                </a:ln>
                <a:solidFill>
                  <a:srgbClr val="D2660D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月</a:t>
            </a:r>
            <a:r>
              <a:rPr kumimoji="1" lang="ja-JP" altLang="ja-JP" sz="3200" b="0" i="0" u="none" strike="noStrike" cap="none" spc="-300" normalizeH="0" dirty="0" smtClean="0">
                <a:ln w="76200">
                  <a:noFill/>
                </a:ln>
                <a:solidFill>
                  <a:srgbClr val="DFCC1D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の</a:t>
            </a:r>
            <a:endParaRPr kumimoji="1" lang="en-US" altLang="ja-JP" sz="3200" b="0" i="0" u="none" strike="noStrike" cap="none" spc="-300" normalizeH="0" dirty="0" smtClean="0">
              <a:ln w="76200">
                <a:noFill/>
              </a:ln>
              <a:solidFill>
                <a:srgbClr val="DFCC1D"/>
              </a:solidFill>
              <a:effectLst/>
              <a:latin typeface="HGS創英角ｺﾞｼｯｸUB" pitchFamily="50" charset="-128"/>
              <a:ea typeface="HGS創英角ｺﾞｼｯｸUB" pitchFamily="50" charset="-128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4400" b="0" i="0" u="none" strike="noStrike" cap="none" spc="-300" normalizeH="0" dirty="0" smtClean="0">
                <a:ln w="76200">
                  <a:noFill/>
                </a:ln>
                <a:solidFill>
                  <a:srgbClr val="D2660D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メ</a:t>
            </a:r>
            <a:r>
              <a:rPr kumimoji="1" lang="ja-JP" altLang="ja-JP" sz="4400" b="0" i="0" u="none" strike="noStrike" cap="none" spc="-300" normalizeH="0" dirty="0" smtClean="0">
                <a:ln w="76200">
                  <a:noFill/>
                </a:ln>
                <a:solidFill>
                  <a:srgbClr val="CF0F2C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ン</a:t>
            </a:r>
            <a:r>
              <a:rPr kumimoji="1" lang="ja-JP" altLang="ja-JP" sz="4400" b="0" i="0" u="none" strike="noStrike" cap="none" spc="-300" normalizeH="0" dirty="0" smtClean="0">
                <a:ln w="76200">
                  <a:noFill/>
                </a:ln>
                <a:solidFill>
                  <a:srgbClr val="DFCC1D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テ</a:t>
            </a:r>
            <a:r>
              <a:rPr kumimoji="1" lang="ja-JP" altLang="ja-JP" sz="4400" b="0" i="0" u="none" strike="noStrike" cap="none" spc="-300" normalizeH="0" dirty="0" smtClean="0">
                <a:ln w="76200">
                  <a:noFill/>
                </a:ln>
                <a:solidFill>
                  <a:srgbClr val="A8B53A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ナ</a:t>
            </a:r>
            <a:r>
              <a:rPr kumimoji="1" lang="ja-JP" altLang="ja-JP" sz="4400" b="0" i="0" u="none" strike="noStrike" cap="none" spc="-300" normalizeH="0" dirty="0" smtClean="0">
                <a:ln w="76200">
                  <a:noFill/>
                </a:ln>
                <a:solidFill>
                  <a:srgbClr val="CF0F2C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ン</a:t>
            </a:r>
            <a:r>
              <a:rPr kumimoji="1" lang="ja-JP" altLang="ja-JP" sz="4400" b="0" i="0" u="none" strike="noStrike" cap="none" spc="-300" normalizeH="0" dirty="0" smtClean="0">
                <a:ln w="76200">
                  <a:noFill/>
                </a:ln>
                <a:solidFill>
                  <a:srgbClr val="DFCC1D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ス</a:t>
            </a:r>
            <a:r>
              <a:rPr kumimoji="1" lang="ja-JP" altLang="ja-JP" sz="4400" b="0" i="0" u="none" strike="noStrike" cap="none" spc="-300" normalizeH="0" dirty="0" smtClean="0">
                <a:ln w="76200">
                  <a:noFill/>
                </a:ln>
                <a:solidFill>
                  <a:srgbClr val="D2660D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フ</a:t>
            </a:r>
            <a:r>
              <a:rPr kumimoji="1" lang="ja-JP" altLang="ja-JP" sz="4400" b="0" i="0" u="none" strike="noStrike" cap="none" spc="-300" normalizeH="0" dirty="0" smtClean="0">
                <a:ln w="76200">
                  <a:noFill/>
                </a:ln>
                <a:solidFill>
                  <a:srgbClr val="A8B53A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ェ</a:t>
            </a:r>
            <a:r>
              <a:rPr kumimoji="1" lang="ja-JP" altLang="ja-JP" sz="4400" b="0" i="0" u="none" strike="noStrike" cap="none" spc="-300" normalizeH="0" dirty="0" smtClean="0">
                <a:ln w="76200">
                  <a:noFill/>
                </a:ln>
                <a:solidFill>
                  <a:srgbClr val="CF0F2C"/>
                </a:solidFill>
                <a:effectLst/>
                <a:latin typeface="HGS創英角ｺﾞｼｯｸUB" pitchFamily="50" charset="-128"/>
                <a:ea typeface="HGS創英角ｺﾞｼｯｸUB" pitchFamily="50" charset="-128"/>
                <a:cs typeface="Times New Roman" pitchFamily="18" charset="0"/>
              </a:rPr>
              <a:t>ア</a:t>
            </a:r>
            <a:endParaRPr kumimoji="1" lang="ja-JP" altLang="ja-JP" sz="1600" b="0" i="0" u="none" strike="noStrike" cap="none" spc="-300" normalizeH="0" dirty="0" smtClean="0">
              <a:ln w="76200">
                <a:noFill/>
              </a:ln>
              <a:solidFill>
                <a:srgbClr val="CF0F2C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13" name="テキスト ボックス 2"/>
          <p:cNvSpPr txBox="1">
            <a:spLocks noChangeArrowheads="1"/>
          </p:cNvSpPr>
          <p:nvPr/>
        </p:nvSpPr>
        <p:spPr bwMode="auto">
          <a:xfrm>
            <a:off x="4393285" y="2635176"/>
            <a:ext cx="408305" cy="56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altLang="en-US" kern="100" dirty="0" smtClean="0">
                <a:solidFill>
                  <a:srgbClr val="FFFFFF"/>
                </a:solidFill>
                <a:latin typeface="Franklin Gothic Medium"/>
                <a:ea typeface="HGPｺﾞｼｯｸE"/>
                <a:cs typeface="Times New Roman"/>
              </a:rPr>
              <a:t>土</a:t>
            </a:r>
            <a:endParaRPr lang="ja-JP" sz="1000" kern="100" dirty="0">
              <a:effectLst/>
              <a:latin typeface="Franklin Gothic Medium"/>
              <a:ea typeface="HG創英角ｺﾞｼｯｸUB"/>
              <a:cs typeface="Times New Roman"/>
            </a:endParaRPr>
          </a:p>
        </p:txBody>
      </p:sp>
      <p:cxnSp>
        <p:nvCxnSpPr>
          <p:cNvPr id="114" name="直線コネクタ 113"/>
          <p:cNvCxnSpPr/>
          <p:nvPr/>
        </p:nvCxnSpPr>
        <p:spPr>
          <a:xfrm>
            <a:off x="1867148" y="2360712"/>
            <a:ext cx="4243757" cy="0"/>
          </a:xfrm>
          <a:prstGeom prst="line">
            <a:avLst/>
          </a:prstGeom>
          <a:ln w="38100">
            <a:solidFill>
              <a:srgbClr val="D2660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2" descr="C:\Users\mmc\Desktop\岡崎のフォルダ\作ったもの\チラシ\02_メンテナンスフェアチラシ\ochiba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1336">
            <a:off x="6141169" y="6177836"/>
            <a:ext cx="486063" cy="454469"/>
          </a:xfrm>
          <a:prstGeom prst="rect">
            <a:avLst/>
          </a:prstGeom>
          <a:noFill/>
          <a:effectLst>
            <a:glow rad="635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3" descr="C:\Users\mmc\Desktop\岡崎のフォルダ\作ったもの\チラシ\02_メンテナンスフェアチラシ\ochiba4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4835" flipH="1">
            <a:off x="3205531" y="5271575"/>
            <a:ext cx="263179" cy="373303"/>
          </a:xfrm>
          <a:prstGeom prst="rect">
            <a:avLst/>
          </a:prstGeom>
          <a:noFill/>
          <a:effectLst>
            <a:glow rad="635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4" descr="C:\Users\mmc\Desktop\岡崎のフォルダ\作ったもの\チラシ\02_メンテナンスフェアチラシ\ochiba6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4219">
            <a:off x="6337712" y="4393941"/>
            <a:ext cx="185755" cy="290242"/>
          </a:xfrm>
          <a:prstGeom prst="rect">
            <a:avLst/>
          </a:prstGeom>
          <a:noFill/>
          <a:effectLst>
            <a:glow rad="635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5" descr="C:\Users\mmc\Desktop\岡崎のフォルダ\作ったもの\チラシ\02_メンテナンスフェアチラシ\ochiba7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8931">
            <a:off x="4239457" y="8845233"/>
            <a:ext cx="115380" cy="237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6" descr="C:\Users\mmc\Desktop\岡崎のフォルダ\作ったもの\チラシ\02_メンテナンスフェアチラシ\ochiba8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05043">
            <a:off x="1620615" y="8988569"/>
            <a:ext cx="205277" cy="20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7" descr="C:\Users\mmc\Desktop\岡崎のフォルダ\作ったもの\チラシ\02_メンテナンスフェアチラシ\ochiba9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60817">
            <a:off x="123662" y="8186565"/>
            <a:ext cx="417987" cy="464430"/>
          </a:xfrm>
          <a:prstGeom prst="rect">
            <a:avLst/>
          </a:prstGeom>
          <a:noFill/>
          <a:effectLst>
            <a:glow rad="635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5" descr="C:\Users\mmc\Desktop\岡崎のフォルダ\作ったもの\チラシ\02_メンテナンスフェアチラシ\ochiba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98731">
            <a:off x="6464279" y="1947127"/>
            <a:ext cx="266146" cy="54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6" descr="C:\Users\mmc\Desktop\岡崎のフォルダ\作ったもの\チラシ\02_メンテナンスフェアチラシ\ochiba8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6517">
            <a:off x="200307" y="1633699"/>
            <a:ext cx="255883" cy="25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4" descr="C:\Users\mmc\Desktop\岡崎のフォルダ\作ったもの\チラシ\02_メンテナンスフェアチラシ\ochiba6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2944">
            <a:off x="4252941" y="3332372"/>
            <a:ext cx="178129" cy="27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7" descr="C:\Users\mmc\Desktop\岡崎のフォルダ\作ったもの\チラシ\02_メンテナンスフェアチラシ\ochiba9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5593">
            <a:off x="5395585" y="355751"/>
            <a:ext cx="233052" cy="25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2" descr="C:\Users\mmc\Desktop\岡崎のフォルダ\作ったもの\チラシ\02_メンテナンスフェアチラシ\ochiba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90108" flipH="1">
            <a:off x="2216482" y="3817277"/>
            <a:ext cx="183572" cy="171640"/>
          </a:xfrm>
          <a:prstGeom prst="rect">
            <a:avLst/>
          </a:prstGeom>
          <a:noFill/>
          <a:effectLst>
            <a:glow rad="635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C:\Users\mmc\Desktop\岡崎のフォルダ\作ったもの\チラシ\02_メンテナンスフェアチラシ\ochiba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90108" flipH="1">
            <a:off x="1328137" y="132283"/>
            <a:ext cx="347204" cy="32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5" descr="C:\Users\mmc\Desktop\岡崎のフォルダ\作ったもの\チラシ\02_メンテナンスフェアチラシ\ochiba7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8823" flipH="1">
            <a:off x="138170" y="3560901"/>
            <a:ext cx="155459" cy="320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6" descr="C:\Users\mmc\Desktop\岡崎のフォルダ\作ったもの\チラシ\02_メンテナンスフェアチラシ\ochiba8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6232" flipH="1">
            <a:off x="6493128" y="156006"/>
            <a:ext cx="239696" cy="23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0" name="グループ化 129"/>
          <p:cNvGrpSpPr/>
          <p:nvPr/>
        </p:nvGrpSpPr>
        <p:grpSpPr>
          <a:xfrm rot="20585473">
            <a:off x="5737592" y="977172"/>
            <a:ext cx="450050" cy="408443"/>
            <a:chOff x="1853825" y="182470"/>
            <a:chExt cx="450050" cy="408443"/>
          </a:xfrm>
        </p:grpSpPr>
        <p:cxnSp>
          <p:nvCxnSpPr>
            <p:cNvPr id="131" name="直線コネクタ 130"/>
            <p:cNvCxnSpPr/>
            <p:nvPr/>
          </p:nvCxnSpPr>
          <p:spPr>
            <a:xfrm flipH="1">
              <a:off x="1932124" y="221001"/>
              <a:ext cx="371751" cy="238468"/>
            </a:xfrm>
            <a:prstGeom prst="line">
              <a:avLst/>
            </a:prstGeom>
            <a:ln w="57150">
              <a:solidFill>
                <a:srgbClr val="A8B53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コネクタ 131"/>
            <p:cNvCxnSpPr/>
            <p:nvPr/>
          </p:nvCxnSpPr>
          <p:spPr>
            <a:xfrm flipH="1">
              <a:off x="1853825" y="182470"/>
              <a:ext cx="121296" cy="138499"/>
            </a:xfrm>
            <a:prstGeom prst="line">
              <a:avLst/>
            </a:prstGeom>
            <a:ln w="57150">
              <a:solidFill>
                <a:srgbClr val="A8B53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/>
            <p:nvPr/>
          </p:nvCxnSpPr>
          <p:spPr>
            <a:xfrm flipH="1">
              <a:off x="2026892" y="590913"/>
              <a:ext cx="186973" cy="0"/>
            </a:xfrm>
            <a:prstGeom prst="line">
              <a:avLst/>
            </a:prstGeom>
            <a:ln w="57150">
              <a:solidFill>
                <a:srgbClr val="A8B53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 Box 162"/>
          <p:cNvSpPr txBox="1">
            <a:spLocks noChangeArrowheads="1"/>
          </p:cNvSpPr>
          <p:nvPr/>
        </p:nvSpPr>
        <p:spPr bwMode="auto">
          <a:xfrm>
            <a:off x="2060847" y="2973583"/>
            <a:ext cx="2536589" cy="611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rgbClr val="DFCC1D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10:00 </a:t>
            </a: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rgbClr val="D2660D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~ </a:t>
            </a: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rgbClr val="A8B53A"/>
                </a:solidFill>
                <a:effectLst/>
                <a:latin typeface="Arial Black" pitchFamily="34" charset="0"/>
                <a:ea typeface="游ゴシック Medium" pitchFamily="50" charset="-128"/>
                <a:cs typeface="Times New Roman" pitchFamily="18" charset="0"/>
              </a:rPr>
              <a:t>18:00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rgbClr val="A8B53A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84" name="グループ化 83"/>
          <p:cNvGrpSpPr/>
          <p:nvPr/>
        </p:nvGrpSpPr>
        <p:grpSpPr>
          <a:xfrm rot="15300000">
            <a:off x="788231" y="950172"/>
            <a:ext cx="450050" cy="408443"/>
            <a:chOff x="1853825" y="182470"/>
            <a:chExt cx="450050" cy="408443"/>
          </a:xfrm>
        </p:grpSpPr>
        <p:cxnSp>
          <p:nvCxnSpPr>
            <p:cNvPr id="85" name="直線コネクタ 84"/>
            <p:cNvCxnSpPr/>
            <p:nvPr/>
          </p:nvCxnSpPr>
          <p:spPr>
            <a:xfrm flipH="1">
              <a:off x="1932124" y="221001"/>
              <a:ext cx="371751" cy="238468"/>
            </a:xfrm>
            <a:prstGeom prst="line">
              <a:avLst/>
            </a:prstGeom>
            <a:ln w="57150">
              <a:solidFill>
                <a:srgbClr val="D2660D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 flipH="1">
              <a:off x="1853825" y="182470"/>
              <a:ext cx="121296" cy="138499"/>
            </a:xfrm>
            <a:prstGeom prst="line">
              <a:avLst/>
            </a:prstGeom>
            <a:ln w="57150">
              <a:solidFill>
                <a:srgbClr val="D2660D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 flipH="1">
              <a:off x="2026892" y="590913"/>
              <a:ext cx="186973" cy="0"/>
            </a:xfrm>
            <a:prstGeom prst="line">
              <a:avLst/>
            </a:prstGeom>
            <a:ln w="57150">
              <a:solidFill>
                <a:srgbClr val="D2660D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51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196</Words>
  <Application>Microsoft Office PowerPoint</Application>
  <PresentationFormat>A4 210 x 297 mm</PresentationFormat>
  <Paragraphs>59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Dynabook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mmc</dc:creator>
  <cp:lastModifiedBy>mmc</cp:lastModifiedBy>
  <cp:revision>158</cp:revision>
  <cp:lastPrinted>2023-10-15T07:30:01Z</cp:lastPrinted>
  <dcterms:created xsi:type="dcterms:W3CDTF">2021-12-01T08:09:13Z</dcterms:created>
  <dcterms:modified xsi:type="dcterms:W3CDTF">2023-10-30T01:50:00Z</dcterms:modified>
</cp:coreProperties>
</file>